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8" r:id="rId3"/>
    <p:sldId id="322" r:id="rId4"/>
    <p:sldId id="281" r:id="rId5"/>
    <p:sldId id="314" r:id="rId6"/>
    <p:sldId id="350" r:id="rId7"/>
    <p:sldId id="260" r:id="rId8"/>
    <p:sldId id="310" r:id="rId9"/>
    <p:sldId id="307" r:id="rId10"/>
    <p:sldId id="333" r:id="rId11"/>
    <p:sldId id="338" r:id="rId12"/>
    <p:sldId id="297" r:id="rId13"/>
    <p:sldId id="298" r:id="rId14"/>
    <p:sldId id="290" r:id="rId15"/>
    <p:sldId id="291" r:id="rId16"/>
    <p:sldId id="293" r:id="rId17"/>
    <p:sldId id="295" r:id="rId18"/>
    <p:sldId id="267" r:id="rId19"/>
    <p:sldId id="348" r:id="rId20"/>
    <p:sldId id="294" r:id="rId21"/>
    <p:sldId id="366" r:id="rId22"/>
    <p:sldId id="306" r:id="rId23"/>
    <p:sldId id="352" r:id="rId24"/>
    <p:sldId id="353" r:id="rId25"/>
    <p:sldId id="354" r:id="rId26"/>
    <p:sldId id="355" r:id="rId27"/>
    <p:sldId id="356" r:id="rId28"/>
    <p:sldId id="357" r:id="rId29"/>
    <p:sldId id="358" r:id="rId30"/>
    <p:sldId id="359" r:id="rId31"/>
    <p:sldId id="361" r:id="rId32"/>
    <p:sldId id="360" r:id="rId33"/>
    <p:sldId id="362" r:id="rId34"/>
    <p:sldId id="363" r:id="rId35"/>
    <p:sldId id="342" r:id="rId36"/>
    <p:sldId id="343" r:id="rId37"/>
    <p:sldId id="344" r:id="rId38"/>
    <p:sldId id="262" r:id="rId39"/>
    <p:sldId id="364" r:id="rId40"/>
    <p:sldId id="365" r:id="rId41"/>
    <p:sldId id="351" r:id="rId4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kano Yasunao" initials="TY" lastIdx="12" clrIdx="0">
    <p:extLst>
      <p:ext uri="{19B8F6BF-5375-455C-9EA6-DF929625EA0E}">
        <p15:presenceInfo xmlns:p15="http://schemas.microsoft.com/office/powerpoint/2012/main" userId="f7fe630412da84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6A00"/>
    <a:srgbClr val="454F61"/>
    <a:srgbClr val="0054AC"/>
    <a:srgbClr val="FEEBDA"/>
    <a:srgbClr val="EB9B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45"/>
    <p:restoredTop sz="75141"/>
  </p:normalViewPr>
  <p:slideViewPr>
    <p:cSldViewPr snapToGrid="0" snapToObjects="1">
      <p:cViewPr>
        <p:scale>
          <a:sx n="80" d="100"/>
          <a:sy n="80" d="100"/>
        </p:scale>
        <p:origin x="144" y="416"/>
      </p:cViewPr>
      <p:guideLst/>
    </p:cSldViewPr>
  </p:slideViewPr>
  <p:notesTextViewPr>
    <p:cViewPr>
      <p:scale>
        <a:sx n="110" d="100"/>
        <a:sy n="11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02T20:17:30.055" idx="11">
    <p:pos x="8040" y="-24"/>
    <p:text>ここは簡単な動画があってもいいかもね</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416D6F-B2DF-AD44-8C3A-E81B63F6C14D}" type="datetimeFigureOut">
              <a:rPr kumimoji="1" lang="ja-JP" altLang="en-US" smtClean="0"/>
              <a:t>2021/2/3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90F3A7-AF2A-EC44-9630-A8EFCED1393D}" type="slidenum">
              <a:rPr kumimoji="1" lang="ja-JP" altLang="en-US" smtClean="0"/>
              <a:t>‹#›</a:t>
            </a:fld>
            <a:endParaRPr kumimoji="1" lang="ja-JP" altLang="en-US"/>
          </a:p>
        </p:txBody>
      </p:sp>
    </p:spTree>
    <p:extLst>
      <p:ext uri="{BB962C8B-B14F-4D97-AF65-F5344CB8AC3E}">
        <p14:creationId xmlns:p14="http://schemas.microsoft.com/office/powerpoint/2010/main" val="161929135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食品化学研究室の竹田です。</a:t>
            </a:r>
            <a:endParaRPr kumimoji="1" lang="en-US" altLang="ja-JP" dirty="0"/>
          </a:p>
          <a:p>
            <a:r>
              <a:rPr kumimoji="1" lang="ja-JP" altLang="en-US"/>
              <a:t>私は、魚を対象とした一枚の写真からのデフォルメされた</a:t>
            </a:r>
            <a:r>
              <a:rPr kumimoji="1" lang="en-US" altLang="ja-JP" dirty="0"/>
              <a:t>3D</a:t>
            </a:r>
            <a:r>
              <a:rPr kumimoji="1" lang="ja-JP" altLang="en-US"/>
              <a:t>モデル生成について発表します。</a:t>
            </a:r>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a:t>
            </a:fld>
            <a:endParaRPr kumimoji="1" lang="ja-JP" altLang="en-US"/>
          </a:p>
        </p:txBody>
      </p:sp>
    </p:spTree>
    <p:extLst>
      <p:ext uri="{BB962C8B-B14F-4D97-AF65-F5344CB8AC3E}">
        <p14:creationId xmlns:p14="http://schemas.microsoft.com/office/powerpoint/2010/main" val="1391423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05:47</a:t>
            </a:r>
            <a:endParaRPr kumimoji="1" lang="en-US" altLang="ja-JP" dirty="0"/>
          </a:p>
          <a:p>
            <a:r>
              <a:rPr kumimoji="1" lang="ja-JP" altLang="en-US"/>
              <a:t>ここから体型のタイプの説明になります。</a:t>
            </a:r>
            <a:endParaRPr kumimoji="1" lang="en-US" altLang="ja-JP" dirty="0"/>
          </a:p>
          <a:p>
            <a:r>
              <a:rPr kumimoji="1" lang="ja-JP" altLang="en-US"/>
              <a:t>こちらが海の魚大図鑑という図鑑を参考にして、魚の体型を</a:t>
            </a:r>
            <a:r>
              <a:rPr kumimoji="1" lang="en-US" altLang="ja-JP" dirty="0"/>
              <a:t>15</a:t>
            </a:r>
            <a:r>
              <a:rPr kumimoji="1" lang="ja-JP" altLang="en-US"/>
              <a:t>種類に分けたものです。</a:t>
            </a:r>
            <a:endParaRPr kumimoji="1" lang="en-US" altLang="ja-JP" dirty="0"/>
          </a:p>
          <a:p>
            <a:r>
              <a:rPr kumimoji="1" lang="ja-JP" altLang="en-US"/>
              <a:t>ここから、左右対照でないもの、平べったい形をしたものなど、</a:t>
            </a:r>
            <a:r>
              <a:rPr kumimoji="1" lang="en-US" altLang="ja-JP" dirty="0"/>
              <a:t>3D</a:t>
            </a:r>
            <a:r>
              <a:rPr kumimoji="1" lang="ja-JP" altLang="en-US"/>
              <a:t>化しにくい</a:t>
            </a:r>
            <a:r>
              <a:rPr kumimoji="1" lang="en-US" altLang="ja-JP" dirty="0"/>
              <a:t>5</a:t>
            </a:r>
            <a:r>
              <a:rPr kumimoji="1" lang="ja-JP" altLang="en-US"/>
              <a:t>種を除いた、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06:09</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10</a:t>
            </a:fld>
            <a:endParaRPr kumimoji="1" lang="ja-JP" altLang="en-US"/>
          </a:p>
        </p:txBody>
      </p:sp>
    </p:spTree>
    <p:extLst>
      <p:ext uri="{BB962C8B-B14F-4D97-AF65-F5344CB8AC3E}">
        <p14:creationId xmlns:p14="http://schemas.microsoft.com/office/powerpoint/2010/main" val="2137723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06:09</a:t>
            </a:r>
            <a:endParaRPr kumimoji="1" lang="en-US" altLang="ja-JP" dirty="0"/>
          </a:p>
          <a:p>
            <a:r>
              <a:rPr kumimoji="1" lang="ja-JP" altLang="en-US"/>
              <a:t>こちらの１０種類を</a:t>
            </a:r>
            <a:r>
              <a:rPr kumimoji="1" lang="en-US" altLang="ja-JP" dirty="0"/>
              <a:t>3D</a:t>
            </a:r>
            <a:r>
              <a:rPr kumimoji="1" lang="ja-JP" altLang="en-US"/>
              <a:t>化の対象にしました。</a:t>
            </a:r>
            <a:endParaRPr kumimoji="1" lang="en-US" altLang="ja-JP" dirty="0"/>
          </a:p>
          <a:p>
            <a:r>
              <a:rPr kumimoji="1" lang="ja-JP" altLang="en-US"/>
              <a:t>この体型ごとに、計算式を変えていて、</a:t>
            </a:r>
            <a:r>
              <a:rPr kumimoji="1" lang="en-US" altLang="ja-JP" dirty="0"/>
              <a:t>3D</a:t>
            </a:r>
            <a:r>
              <a:rPr kumimoji="1" lang="ja-JP" altLang="en-US"/>
              <a:t>化したときに、形がそれぞれのタイプごと変わるようになっています。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06:24</a:t>
            </a:r>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11</a:t>
            </a:fld>
            <a:endParaRPr kumimoji="1" lang="ja-JP" altLang="en-US"/>
          </a:p>
        </p:txBody>
      </p:sp>
    </p:spTree>
    <p:extLst>
      <p:ext uri="{BB962C8B-B14F-4D97-AF65-F5344CB8AC3E}">
        <p14:creationId xmlns:p14="http://schemas.microsoft.com/office/powerpoint/2010/main" val="1469582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06:24</a:t>
            </a:r>
            <a:endParaRPr kumimoji="1" lang="en-US" altLang="ja-JP" dirty="0"/>
          </a:p>
          <a:p>
            <a:r>
              <a:rPr kumimoji="1" lang="ja-JP" altLang="en-US"/>
              <a:t>こちらが開発したシステムで生成した</a:t>
            </a:r>
            <a:r>
              <a:rPr kumimoji="1" lang="en-US" altLang="ja-JP" dirty="0"/>
              <a:t>3D</a:t>
            </a:r>
            <a:r>
              <a:rPr kumimoji="1" lang="ja-JP" altLang="en-US"/>
              <a:t>モデルです。</a:t>
            </a:r>
            <a:endParaRPr kumimoji="1" lang="en-US" altLang="ja-JP" dirty="0"/>
          </a:p>
          <a:p>
            <a:r>
              <a:rPr kumimoji="1" lang="ja-JP" altLang="en-US"/>
              <a:t>これは、マグロで、上が元になった写真で、下の写真が３方向から撮影した生成した</a:t>
            </a:r>
            <a:r>
              <a:rPr kumimoji="1" lang="en-US" altLang="ja-JP" dirty="0"/>
              <a:t>3D</a:t>
            </a:r>
            <a:r>
              <a:rPr kumimoji="1" lang="ja-JP" altLang="en-US"/>
              <a:t>モデルです。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06:36</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12</a:t>
            </a:fld>
            <a:endParaRPr kumimoji="1" lang="ja-JP" altLang="en-US"/>
          </a:p>
        </p:txBody>
      </p:sp>
    </p:spTree>
    <p:extLst>
      <p:ext uri="{BB962C8B-B14F-4D97-AF65-F5344CB8AC3E}">
        <p14:creationId xmlns:p14="http://schemas.microsoft.com/office/powerpoint/2010/main" val="2666807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06:36</a:t>
            </a:r>
            <a:endParaRPr kumimoji="1" lang="en-US" altLang="ja-JP" dirty="0"/>
          </a:p>
          <a:p>
            <a:r>
              <a:rPr kumimoji="1" lang="ja-JP" altLang="en-US"/>
              <a:t>こちらが、タイです。</a:t>
            </a:r>
            <a:endParaRPr kumimoji="1" lang="en-US" altLang="ja-JP" dirty="0"/>
          </a:p>
          <a:p>
            <a:r>
              <a:rPr kumimoji="1" lang="ja-JP" altLang="en-US"/>
              <a:t>こんな感じで写真一枚から</a:t>
            </a:r>
            <a:r>
              <a:rPr kumimoji="1" lang="en-US" altLang="ja-JP" dirty="0"/>
              <a:t>3D</a:t>
            </a:r>
            <a:r>
              <a:rPr kumimoji="1" lang="ja-JP" altLang="en-US"/>
              <a:t>モデルを生成することができました。</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06:46</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13</a:t>
            </a:fld>
            <a:endParaRPr kumimoji="1" lang="ja-JP" altLang="en-US"/>
          </a:p>
        </p:txBody>
      </p:sp>
    </p:spTree>
    <p:extLst>
      <p:ext uri="{BB962C8B-B14F-4D97-AF65-F5344CB8AC3E}">
        <p14:creationId xmlns:p14="http://schemas.microsoft.com/office/powerpoint/2010/main" val="2482709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06:46</a:t>
            </a:r>
            <a:endParaRPr kumimoji="1" lang="en-US" altLang="ja-JP" dirty="0"/>
          </a:p>
          <a:p>
            <a:r>
              <a:rPr kumimoji="1" lang="ja-JP" altLang="en-US"/>
              <a:t>また、目的にあった、特別な知識を必要とせず、手軽にという点から、誰でも簡単に３</a:t>
            </a:r>
            <a:r>
              <a:rPr kumimoji="1" lang="en-US" altLang="ja-JP" dirty="0"/>
              <a:t>D</a:t>
            </a:r>
            <a:r>
              <a:rPr kumimoji="1" lang="ja-JP" altLang="en-US"/>
              <a:t>モデルを生成できるように、システムを作成しています。</a:t>
            </a:r>
            <a:endParaRPr kumimoji="1" lang="en-US" altLang="ja-JP" dirty="0"/>
          </a:p>
          <a:p>
            <a:r>
              <a:rPr kumimoji="1" lang="ja-JP" altLang="en-US"/>
              <a:t>こちらがブラウザ上で表示される画面です。</a:t>
            </a:r>
            <a:endParaRPr kumimoji="1" lang="en-US" altLang="ja-JP" dirty="0"/>
          </a:p>
          <a:p>
            <a:r>
              <a:rPr kumimoji="1" lang="ja-JP" altLang="en-US"/>
              <a:t>この</a:t>
            </a:r>
            <a:r>
              <a:rPr kumimoji="1" lang="en-US" altLang="ja-JP" dirty="0"/>
              <a:t>1</a:t>
            </a:r>
            <a:r>
              <a:rPr kumimoji="1" lang="ja-JP" altLang="en-US"/>
              <a:t>番最初の画面では、上の方に、これからの手順、下に画像選択ボタンが表示されます。</a:t>
            </a:r>
            <a:endParaRPr kumimoji="1" lang="en-US" altLang="ja-JP" dirty="0"/>
          </a:p>
          <a:p>
            <a:r>
              <a:rPr kumimoji="1" lang="ja-JP" altLang="en-US"/>
              <a:t>画像選択ボタンをクリックすると、</a:t>
            </a:r>
            <a:r>
              <a:rPr kumimoji="1" lang="en-US" altLang="ja-JP" dirty="0"/>
              <a:t>3D</a:t>
            </a:r>
            <a:r>
              <a:rPr kumimoji="1" lang="ja-JP" altLang="en-US"/>
              <a:t>化したい画像が選択でき、特徴点入力画面に進みます。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07:16</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14</a:t>
            </a:fld>
            <a:endParaRPr kumimoji="1" lang="ja-JP" altLang="en-US"/>
          </a:p>
        </p:txBody>
      </p:sp>
    </p:spTree>
    <p:extLst>
      <p:ext uri="{BB962C8B-B14F-4D97-AF65-F5344CB8AC3E}">
        <p14:creationId xmlns:p14="http://schemas.microsoft.com/office/powerpoint/2010/main" val="378337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07:16</a:t>
            </a:r>
            <a:endParaRPr kumimoji="1" lang="en-US" altLang="ja-JP" dirty="0"/>
          </a:p>
          <a:p>
            <a:r>
              <a:rPr kumimoji="1" lang="ja-JP" altLang="en-US"/>
              <a:t>上から、次にクリックする特徴点の番号、その隣に文章での特徴点の解説、その隣がイラストでの特徴点の解説です。解説はクリックするごとに変わって行くので、</a:t>
            </a:r>
            <a:endParaRPr kumimoji="1" lang="en-US" altLang="ja-JP" dirty="0"/>
          </a:p>
          <a:p>
            <a:r>
              <a:rPr kumimoji="1" lang="ja-JP" altLang="en-US"/>
              <a:t>これらの解説を参考に、下に表示されている３</a:t>
            </a:r>
            <a:r>
              <a:rPr kumimoji="1" lang="en-US" altLang="ja-JP" dirty="0"/>
              <a:t>D</a:t>
            </a:r>
            <a:r>
              <a:rPr kumimoji="1" lang="ja-JP" altLang="en-US"/>
              <a:t>化する写真の特徴点を入力します。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07:51</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15</a:t>
            </a:fld>
            <a:endParaRPr kumimoji="1" lang="ja-JP" altLang="en-US"/>
          </a:p>
        </p:txBody>
      </p:sp>
    </p:spTree>
    <p:extLst>
      <p:ext uri="{BB962C8B-B14F-4D97-AF65-F5344CB8AC3E}">
        <p14:creationId xmlns:p14="http://schemas.microsoft.com/office/powerpoint/2010/main" val="1010706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07:51</a:t>
            </a:r>
            <a:endParaRPr kumimoji="1" lang="en-US" altLang="ja-JP" dirty="0"/>
          </a:p>
          <a:p>
            <a:r>
              <a:rPr kumimoji="1" lang="ja-JP" altLang="en-US"/>
              <a:t>特徴点を入力し終わると、体型のタイプの入力画面が表示されます。</a:t>
            </a:r>
            <a:endParaRPr kumimoji="1" lang="en-US" altLang="ja-JP" dirty="0"/>
          </a:p>
          <a:p>
            <a:r>
              <a:rPr kumimoji="1" lang="ja-JP" altLang="en-US"/>
              <a:t>１０種類のボタンから</a:t>
            </a:r>
            <a:r>
              <a:rPr kumimoji="1" lang="en-US" altLang="ja-JP" dirty="0"/>
              <a:t>1</a:t>
            </a:r>
            <a:r>
              <a:rPr kumimoji="1" lang="ja-JP" altLang="en-US"/>
              <a:t>番近いものを選択し、クリックします。</a:t>
            </a:r>
            <a:endParaRPr kumimoji="1" lang="en-US" altLang="ja-JP" dirty="0"/>
          </a:p>
          <a:p>
            <a:r>
              <a:rPr kumimoji="1" lang="ja-JP" altLang="en-US"/>
              <a:t>クリックすると</a:t>
            </a:r>
            <a:r>
              <a:rPr kumimoji="1" lang="en-US" altLang="ja-JP" dirty="0"/>
              <a:t>3d</a:t>
            </a:r>
            <a:r>
              <a:rPr kumimoji="1" lang="ja-JP" altLang="en-US"/>
              <a:t>モデルが生成され、画面が変わります。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08:09</a:t>
            </a:r>
            <a:endParaRPr kumimoji="1" lang="en-US" altLang="ja-JP" dirty="0"/>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16</a:t>
            </a:fld>
            <a:endParaRPr kumimoji="1" lang="ja-JP" altLang="en-US"/>
          </a:p>
        </p:txBody>
      </p:sp>
    </p:spTree>
    <p:extLst>
      <p:ext uri="{BB962C8B-B14F-4D97-AF65-F5344CB8AC3E}">
        <p14:creationId xmlns:p14="http://schemas.microsoft.com/office/powerpoint/2010/main" val="3593508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08:09</a:t>
            </a:r>
            <a:endParaRPr kumimoji="1" lang="en-US" altLang="ja-JP" dirty="0"/>
          </a:p>
          <a:p>
            <a:r>
              <a:rPr kumimoji="1" lang="ja-JP" altLang="en-US"/>
              <a:t>こちらが生成した</a:t>
            </a:r>
            <a:r>
              <a:rPr kumimoji="1" lang="en-US" altLang="ja-JP" dirty="0"/>
              <a:t>3D</a:t>
            </a:r>
            <a:r>
              <a:rPr kumimoji="1" lang="ja-JP" altLang="en-US"/>
              <a:t>モデルの表示画面です。</a:t>
            </a:r>
            <a:endParaRPr kumimoji="1" lang="en-US" altLang="ja-JP" dirty="0"/>
          </a:p>
          <a:p>
            <a:r>
              <a:rPr kumimoji="1" lang="ja-JP" altLang="en-US"/>
              <a:t>中央にあるのが、写真から生成した</a:t>
            </a:r>
            <a:r>
              <a:rPr kumimoji="1" lang="en-US" altLang="ja-JP" dirty="0"/>
              <a:t>3D</a:t>
            </a:r>
            <a:r>
              <a:rPr kumimoji="1" lang="ja-JP" altLang="en-US"/>
              <a:t>モデルになります。</a:t>
            </a:r>
            <a:endParaRPr kumimoji="1" lang="en-US" altLang="ja-JP" dirty="0"/>
          </a:p>
          <a:p>
            <a:r>
              <a:rPr kumimoji="1" lang="ja-JP" altLang="en-US"/>
              <a:t>この</a:t>
            </a:r>
            <a:r>
              <a:rPr kumimoji="1" lang="en-US" altLang="ja-JP" dirty="0"/>
              <a:t>3D</a:t>
            </a:r>
            <a:r>
              <a:rPr kumimoji="1" lang="ja-JP" altLang="en-US"/>
              <a:t>モデルは、ドラッグで</a:t>
            </a:r>
            <a:r>
              <a:rPr kumimoji="1" lang="en-US" altLang="ja-JP" dirty="0"/>
              <a:t>3D</a:t>
            </a:r>
            <a:r>
              <a:rPr kumimoji="1" lang="ja-JP" altLang="en-US"/>
              <a:t>モデルの中心を軸にぐるぐる動かすことができ、ピンチ操作で、拡大縮小することもできます。</a:t>
            </a:r>
            <a:endParaRPr kumimoji="1" lang="en-US" altLang="ja-JP" dirty="0"/>
          </a:p>
          <a:p>
            <a:r>
              <a:rPr kumimoji="1" lang="ja-JP" altLang="en-US"/>
              <a:t>上にダウンロードボタンというものがあり、クリックすると、生成した</a:t>
            </a:r>
            <a:r>
              <a:rPr kumimoji="1" lang="en-US" altLang="ja-JP" dirty="0"/>
              <a:t>3D</a:t>
            </a:r>
            <a:r>
              <a:rPr kumimoji="1" lang="ja-JP" altLang="en-US"/>
              <a:t>モデルを保存することができます。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08:39</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17</a:t>
            </a:fld>
            <a:endParaRPr kumimoji="1" lang="ja-JP" altLang="en-US"/>
          </a:p>
        </p:txBody>
      </p:sp>
    </p:spTree>
    <p:extLst>
      <p:ext uri="{BB962C8B-B14F-4D97-AF65-F5344CB8AC3E}">
        <p14:creationId xmlns:p14="http://schemas.microsoft.com/office/powerpoint/2010/main" val="3534592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08:39</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目的の</a:t>
            </a:r>
            <a:r>
              <a:rPr lang="ja-JP" altLang="en-US" sz="1200">
                <a:solidFill>
                  <a:srgbClr val="454F61"/>
                </a:solidFill>
              </a:rPr>
              <a:t>生成した</a:t>
            </a:r>
            <a:r>
              <a:rPr lang="en-US" altLang="ja-JP" sz="1200" dirty="0">
                <a:solidFill>
                  <a:srgbClr val="454F61"/>
                </a:solidFill>
              </a:rPr>
              <a:t>3D</a:t>
            </a:r>
            <a:r>
              <a:rPr lang="ja-JP" altLang="en-US" sz="1200">
                <a:solidFill>
                  <a:srgbClr val="454F61"/>
                </a:solidFill>
              </a:rPr>
              <a:t>モデルを閲覧できるインターフェイスの提案ということで、</a:t>
            </a: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454F61"/>
                </a:solidFill>
              </a:rPr>
              <a:t>生成した</a:t>
            </a:r>
            <a:r>
              <a:rPr lang="en-US" altLang="ja-JP" sz="1200" dirty="0">
                <a:solidFill>
                  <a:srgbClr val="454F61"/>
                </a:solidFill>
              </a:rPr>
              <a:t>3D</a:t>
            </a:r>
            <a:r>
              <a:rPr lang="ja-JP" altLang="en-US" sz="1200">
                <a:solidFill>
                  <a:srgbClr val="454F61"/>
                </a:solidFill>
              </a:rPr>
              <a:t>モデルを用いた、図鑑を作成しました。</a:t>
            </a: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454F61"/>
                </a:solidFill>
              </a:rPr>
              <a:t>中央に生成した３</a:t>
            </a:r>
            <a:r>
              <a:rPr lang="en-US" altLang="ja-JP" sz="1200" dirty="0">
                <a:solidFill>
                  <a:srgbClr val="454F61"/>
                </a:solidFill>
              </a:rPr>
              <a:t>D</a:t>
            </a:r>
            <a:r>
              <a:rPr lang="ja-JP" altLang="en-US" sz="1200">
                <a:solidFill>
                  <a:srgbClr val="454F61"/>
                </a:solidFill>
              </a:rPr>
              <a:t>モデルがあり、その右側には、学名和名が表示され、その下に、その魚の解説が表示されるようにしました。</a:t>
            </a: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454F61"/>
                </a:solidFill>
              </a:rPr>
              <a:t>また左上には、元になった写真も乗せています。</a:t>
            </a: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09:10</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rgbClr val="454F61"/>
              </a:solidFill>
            </a:endParaRPr>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18</a:t>
            </a:fld>
            <a:endParaRPr kumimoji="1" lang="ja-JP" altLang="en-US"/>
          </a:p>
        </p:txBody>
      </p:sp>
    </p:spTree>
    <p:extLst>
      <p:ext uri="{BB962C8B-B14F-4D97-AF65-F5344CB8AC3E}">
        <p14:creationId xmlns:p14="http://schemas.microsoft.com/office/powerpoint/2010/main" val="2464666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09:10</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このように、</a:t>
            </a:r>
            <a:r>
              <a:rPr lang="en-US" altLang="ja-JP" sz="1200" dirty="0">
                <a:solidFill>
                  <a:srgbClr val="454F61"/>
                </a:solidFill>
              </a:rPr>
              <a:t>1</a:t>
            </a:r>
            <a:r>
              <a:rPr lang="ja-JP" altLang="ja-JP" sz="1200">
                <a:solidFill>
                  <a:srgbClr val="454F61"/>
                </a:solidFill>
              </a:rPr>
              <a:t>枚の魚の写真から</a:t>
            </a:r>
            <a:r>
              <a:rPr lang="en-US" altLang="ja-JP" sz="1200" dirty="0">
                <a:solidFill>
                  <a:srgbClr val="454F61"/>
                </a:solidFill>
              </a:rPr>
              <a:t>3D</a:t>
            </a:r>
            <a:r>
              <a:rPr lang="ja-JP" altLang="ja-JP" sz="1200">
                <a:solidFill>
                  <a:srgbClr val="454F61"/>
                </a:solidFill>
              </a:rPr>
              <a:t>モデルを生成</a:t>
            </a:r>
            <a:r>
              <a:rPr lang="ja-JP" altLang="en-US" sz="1200">
                <a:solidFill>
                  <a:srgbClr val="454F61"/>
                </a:solidFill>
              </a:rPr>
              <a:t>するシステム、</a:t>
            </a:r>
            <a:r>
              <a:rPr lang="ja-JP" altLang="en-US" sz="1200" b="0">
                <a:solidFill>
                  <a:srgbClr val="E06A00"/>
                </a:solidFill>
              </a:rPr>
              <a:t>生成した</a:t>
            </a:r>
            <a:r>
              <a:rPr lang="en-US" altLang="ja-JP" sz="1200" b="0" dirty="0">
                <a:solidFill>
                  <a:srgbClr val="E06A00"/>
                </a:solidFill>
              </a:rPr>
              <a:t>3D</a:t>
            </a:r>
            <a:r>
              <a:rPr lang="ja-JP" altLang="en-US" sz="1200" b="0">
                <a:solidFill>
                  <a:srgbClr val="E06A00"/>
                </a:solidFill>
              </a:rPr>
              <a:t>モデルを閲覧できるインターフェイスの開発を</a:t>
            </a:r>
            <a:r>
              <a:rPr lang="ja-JP" altLang="en-US" sz="1200">
                <a:solidFill>
                  <a:srgbClr val="454F61"/>
                </a:solidFill>
              </a:rPr>
              <a:t>することができました。</a:t>
            </a: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09:24</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rgbClr val="454F61"/>
              </a:solidFill>
            </a:endParaRPr>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19</a:t>
            </a:fld>
            <a:endParaRPr kumimoji="1" lang="ja-JP" altLang="en-US"/>
          </a:p>
        </p:txBody>
      </p:sp>
    </p:spTree>
    <p:extLst>
      <p:ext uri="{BB962C8B-B14F-4D97-AF65-F5344CB8AC3E}">
        <p14:creationId xmlns:p14="http://schemas.microsoft.com/office/powerpoint/2010/main" val="42739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600"/>
              <a:t>最近話題になった、どうぶつの森というゲームをごそんじでしょうか。</a:t>
            </a:r>
            <a:endParaRPr kumimoji="1" lang="en-US" altLang="ja-JP" sz="1600" dirty="0"/>
          </a:p>
          <a:p>
            <a:r>
              <a:rPr kumimoji="1" lang="ja-JP" altLang="en-US" sz="1600"/>
              <a:t>このゲームでは、ゲーム内でつった魚を図鑑で管理したり、水族館を作ったりすることができます。</a:t>
            </a:r>
            <a:endParaRPr kumimoji="1" lang="en-US" altLang="ja-JP" sz="1600" dirty="0"/>
          </a:p>
          <a:p>
            <a:r>
              <a:rPr kumimoji="1" lang="ja-JP" altLang="en-US" sz="1600"/>
              <a:t>こちらは図鑑の画像で，魚の形状，サイズなどの情報も見ることができます</a:t>
            </a:r>
            <a:endParaRPr kumimoji="1" lang="en-US" altLang="ja-JP" sz="1600" dirty="0"/>
          </a:p>
          <a:p>
            <a:r>
              <a:rPr kumimoji="1" lang="ja-JP" altLang="en-US" sz="1600"/>
              <a:t>こちらは水族館の例で，アクアリウムを作ることができます．</a:t>
            </a:r>
            <a:endParaRPr kumimoji="1" lang="en-US" altLang="ja-JP" sz="1600" dirty="0"/>
          </a:p>
          <a:p>
            <a:r>
              <a:rPr kumimoji="1" lang="ja-JP" altLang="en-US" sz="1600"/>
              <a:t>どちらも実在する魚をデフォルメした</a:t>
            </a:r>
            <a:r>
              <a:rPr kumimoji="1" lang="en-US" altLang="ja-JP" sz="1600" dirty="0"/>
              <a:t>3D</a:t>
            </a:r>
            <a:r>
              <a:rPr kumimoji="1" lang="ja-JP" altLang="en-US" sz="1600"/>
              <a:t>モデルで表示しており、</a:t>
            </a:r>
            <a:endParaRPr kumimoji="1" lang="en-US" altLang="ja-JP" sz="1600" dirty="0"/>
          </a:p>
          <a:p>
            <a:r>
              <a:rPr kumimoji="1" lang="ja-JP" altLang="en-US" sz="1600"/>
              <a:t>親しみやすく、また、身近なゲームということで、</a:t>
            </a:r>
            <a:endParaRPr kumimoji="1" lang="en-US" altLang="ja-JP" sz="1600" dirty="0"/>
          </a:p>
          <a:p>
            <a:r>
              <a:rPr kumimoji="1" lang="ja-JP" altLang="en-US" sz="1600"/>
              <a:t>子供が魚に興味を持つきっかけになり、教育にいい影響を与えています。</a:t>
            </a:r>
            <a:endParaRPr kumimoji="1" lang="en-US" altLang="ja-JP" sz="1600" dirty="0"/>
          </a:p>
          <a:p>
            <a:r>
              <a:rPr kumimoji="1" lang="en-US" altLang="ja-JP" sz="1600" dirty="0"/>
              <a:t>00:59</a:t>
            </a:r>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a:t>
            </a:fld>
            <a:endParaRPr kumimoji="1" lang="ja-JP" altLang="en-US"/>
          </a:p>
        </p:txBody>
      </p:sp>
    </p:spTree>
    <p:extLst>
      <p:ext uri="{BB962C8B-B14F-4D97-AF65-F5344CB8AC3E}">
        <p14:creationId xmlns:p14="http://schemas.microsoft.com/office/powerpoint/2010/main" val="1304954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ご清聴ありがとうございました。</a:t>
            </a:r>
            <a:endParaRPr kumimoji="1" lang="en-US" altLang="ja-JP" dirty="0"/>
          </a:p>
          <a:p>
            <a:r>
              <a:rPr kumimoji="1" lang="en-US" altLang="ja-JP" dirty="0"/>
              <a:t>(</a:t>
            </a:r>
            <a:r>
              <a:rPr kumimoji="1" lang="ja-JP" altLang="en-US"/>
              <a:t>まとめ画面に戻す</a:t>
            </a:r>
            <a:r>
              <a:rPr kumimoji="1" lang="en-US" altLang="ja-JP" dirty="0"/>
              <a:t>)</a:t>
            </a:r>
          </a:p>
          <a:p>
            <a:endParaRPr kumimoji="1" lang="en-US" altLang="ja-JP" dirty="0"/>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20</a:t>
            </a:fld>
            <a:endParaRPr kumimoji="1" lang="ja-JP" altLang="en-US"/>
          </a:p>
        </p:txBody>
      </p:sp>
    </p:spTree>
    <p:extLst>
      <p:ext uri="{BB962C8B-B14F-4D97-AF65-F5344CB8AC3E}">
        <p14:creationId xmlns:p14="http://schemas.microsoft.com/office/powerpoint/2010/main" val="1124665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22</a:t>
            </a:fld>
            <a:endParaRPr kumimoji="1" lang="ja-JP" altLang="en-US"/>
          </a:p>
        </p:txBody>
      </p:sp>
    </p:spTree>
    <p:extLst>
      <p:ext uri="{BB962C8B-B14F-4D97-AF65-F5344CB8AC3E}">
        <p14:creationId xmlns:p14="http://schemas.microsoft.com/office/powerpoint/2010/main" val="13095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23</a:t>
            </a:fld>
            <a:endParaRPr kumimoji="1" lang="ja-JP" altLang="en-US"/>
          </a:p>
        </p:txBody>
      </p:sp>
    </p:spTree>
    <p:extLst>
      <p:ext uri="{BB962C8B-B14F-4D97-AF65-F5344CB8AC3E}">
        <p14:creationId xmlns:p14="http://schemas.microsoft.com/office/powerpoint/2010/main" val="2724095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24</a:t>
            </a:fld>
            <a:endParaRPr kumimoji="1" lang="ja-JP" altLang="en-US"/>
          </a:p>
        </p:txBody>
      </p:sp>
    </p:spTree>
    <p:extLst>
      <p:ext uri="{BB962C8B-B14F-4D97-AF65-F5344CB8AC3E}">
        <p14:creationId xmlns:p14="http://schemas.microsoft.com/office/powerpoint/2010/main" val="1240971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25</a:t>
            </a:fld>
            <a:endParaRPr kumimoji="1" lang="ja-JP" altLang="en-US"/>
          </a:p>
        </p:txBody>
      </p:sp>
    </p:spTree>
    <p:extLst>
      <p:ext uri="{BB962C8B-B14F-4D97-AF65-F5344CB8AC3E}">
        <p14:creationId xmlns:p14="http://schemas.microsoft.com/office/powerpoint/2010/main" val="1857764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26</a:t>
            </a:fld>
            <a:endParaRPr kumimoji="1" lang="ja-JP" altLang="en-US"/>
          </a:p>
        </p:txBody>
      </p:sp>
    </p:spTree>
    <p:extLst>
      <p:ext uri="{BB962C8B-B14F-4D97-AF65-F5344CB8AC3E}">
        <p14:creationId xmlns:p14="http://schemas.microsoft.com/office/powerpoint/2010/main" val="150564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27</a:t>
            </a:fld>
            <a:endParaRPr kumimoji="1" lang="ja-JP" altLang="en-US"/>
          </a:p>
        </p:txBody>
      </p:sp>
    </p:spTree>
    <p:extLst>
      <p:ext uri="{BB962C8B-B14F-4D97-AF65-F5344CB8AC3E}">
        <p14:creationId xmlns:p14="http://schemas.microsoft.com/office/powerpoint/2010/main" val="1722673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28</a:t>
            </a:fld>
            <a:endParaRPr kumimoji="1" lang="ja-JP" altLang="en-US"/>
          </a:p>
        </p:txBody>
      </p:sp>
    </p:spTree>
    <p:extLst>
      <p:ext uri="{BB962C8B-B14F-4D97-AF65-F5344CB8AC3E}">
        <p14:creationId xmlns:p14="http://schemas.microsoft.com/office/powerpoint/2010/main" val="2933161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29</a:t>
            </a:fld>
            <a:endParaRPr kumimoji="1" lang="ja-JP" altLang="en-US"/>
          </a:p>
        </p:txBody>
      </p:sp>
    </p:spTree>
    <p:extLst>
      <p:ext uri="{BB962C8B-B14F-4D97-AF65-F5344CB8AC3E}">
        <p14:creationId xmlns:p14="http://schemas.microsoft.com/office/powerpoint/2010/main" val="801756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30</a:t>
            </a:fld>
            <a:endParaRPr kumimoji="1" lang="ja-JP" altLang="en-US"/>
          </a:p>
        </p:txBody>
      </p:sp>
    </p:spTree>
    <p:extLst>
      <p:ext uri="{BB962C8B-B14F-4D97-AF65-F5344CB8AC3E}">
        <p14:creationId xmlns:p14="http://schemas.microsoft.com/office/powerpoint/2010/main" val="180438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01:00</a:t>
            </a: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454F61"/>
                </a:solidFill>
              </a:rPr>
              <a:t>前のページのように，ゲーム内のデフォルメされた</a:t>
            </a:r>
            <a:r>
              <a:rPr lang="en-US" altLang="ja-JP" sz="1200" dirty="0">
                <a:solidFill>
                  <a:srgbClr val="454F61"/>
                </a:solidFill>
              </a:rPr>
              <a:t>3D</a:t>
            </a:r>
            <a:r>
              <a:rPr lang="ja-JP" altLang="en-US" sz="1200">
                <a:solidFill>
                  <a:srgbClr val="454F61"/>
                </a:solidFill>
              </a:rPr>
              <a:t>画像は， 非常に有効であるものの，</a:t>
            </a:r>
            <a:r>
              <a:rPr lang="en-US" altLang="ja-JP" sz="1200" dirty="0">
                <a:solidFill>
                  <a:srgbClr val="454F61"/>
                </a:solidFill>
              </a:rPr>
              <a:t>3D</a:t>
            </a:r>
            <a:r>
              <a:rPr lang="ja-JP" altLang="en-US" sz="1200">
                <a:solidFill>
                  <a:srgbClr val="454F61"/>
                </a:solidFill>
              </a:rPr>
              <a:t>のモデルを作成するのは簡単ではありません．</a:t>
            </a: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454F61"/>
                </a:solidFill>
              </a:rPr>
              <a:t>この</a:t>
            </a:r>
            <a:r>
              <a:rPr lang="en-US" altLang="ja-JP" sz="1200" dirty="0">
                <a:solidFill>
                  <a:srgbClr val="454F61"/>
                </a:solidFill>
              </a:rPr>
              <a:t>3D</a:t>
            </a:r>
            <a:r>
              <a:rPr lang="ja-JP" altLang="en-US" sz="1200">
                <a:solidFill>
                  <a:srgbClr val="454F61"/>
                </a:solidFill>
              </a:rPr>
              <a:t>モデルとはどういうものかというと、仮想空間で立体的に見えるデータのことで、コンピュータの演算によって</a:t>
            </a:r>
            <a:r>
              <a:rPr lang="en-US" altLang="ja-JP" sz="1200" dirty="0">
                <a:solidFill>
                  <a:srgbClr val="454F61"/>
                </a:solidFill>
              </a:rPr>
              <a:t>3</a:t>
            </a:r>
            <a:r>
              <a:rPr lang="ja-JP" altLang="en-US" sz="1200">
                <a:solidFill>
                  <a:srgbClr val="454F61"/>
                </a:solidFill>
              </a:rPr>
              <a:t>次元空間内の</a:t>
            </a:r>
            <a:r>
              <a:rPr lang="en-US" altLang="ja-JP" sz="1200" dirty="0">
                <a:solidFill>
                  <a:srgbClr val="454F61"/>
                </a:solidFill>
              </a:rPr>
              <a:t>3D</a:t>
            </a:r>
            <a:r>
              <a:rPr lang="ja-JP" altLang="en-US" sz="1200">
                <a:solidFill>
                  <a:srgbClr val="454F61"/>
                </a:solidFill>
              </a:rPr>
              <a:t>モデルを平面上の情報に変換することで立体的に見ることができます。</a:t>
            </a: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454F61"/>
                </a:solidFill>
              </a:rPr>
              <a:t>作成には専門的な知識が必要で、とても手間がかかり、</a:t>
            </a:r>
            <a:r>
              <a:rPr kumimoji="1" lang="ja-JP" altLang="en-US" sz="1200" kern="1200">
                <a:solidFill>
                  <a:schemeClr val="tx1"/>
                </a:solidFill>
                <a:effectLst/>
                <a:latin typeface="+mn-lt"/>
                <a:ea typeface="+mn-ea"/>
                <a:cs typeface="+mn-cs"/>
              </a:rPr>
              <a:t>教</a:t>
            </a:r>
            <a:r>
              <a:rPr kumimoji="1" lang="ja-JP" altLang="ja-JP" sz="1200" kern="1200">
                <a:solidFill>
                  <a:schemeClr val="tx1"/>
                </a:solidFill>
                <a:effectLst/>
                <a:latin typeface="+mn-lt"/>
                <a:ea typeface="+mn-ea"/>
                <a:cs typeface="+mn-cs"/>
              </a:rPr>
              <a:t>育用途</a:t>
            </a:r>
            <a:r>
              <a:rPr kumimoji="1" lang="ja-JP" altLang="en-US" sz="1200" kern="1200">
                <a:solidFill>
                  <a:schemeClr val="tx1"/>
                </a:solidFill>
                <a:effectLst/>
                <a:latin typeface="+mn-lt"/>
                <a:ea typeface="+mn-ea"/>
                <a:cs typeface="+mn-cs"/>
              </a:rPr>
              <a:t>で、手軽につくれるようなものではありません。</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01:44</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a:t>
            </a:fld>
            <a:endParaRPr kumimoji="1" lang="ja-JP" altLang="en-US"/>
          </a:p>
        </p:txBody>
      </p:sp>
    </p:spTree>
    <p:extLst>
      <p:ext uri="{BB962C8B-B14F-4D97-AF65-F5344CB8AC3E}">
        <p14:creationId xmlns:p14="http://schemas.microsoft.com/office/powerpoint/2010/main" val="24453252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31</a:t>
            </a:fld>
            <a:endParaRPr kumimoji="1" lang="ja-JP" altLang="en-US"/>
          </a:p>
        </p:txBody>
      </p:sp>
    </p:spTree>
    <p:extLst>
      <p:ext uri="{BB962C8B-B14F-4D97-AF65-F5344CB8AC3E}">
        <p14:creationId xmlns:p14="http://schemas.microsoft.com/office/powerpoint/2010/main" val="847167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32</a:t>
            </a:fld>
            <a:endParaRPr kumimoji="1" lang="ja-JP" altLang="en-US"/>
          </a:p>
        </p:txBody>
      </p:sp>
    </p:spTree>
    <p:extLst>
      <p:ext uri="{BB962C8B-B14F-4D97-AF65-F5344CB8AC3E}">
        <p14:creationId xmlns:p14="http://schemas.microsoft.com/office/powerpoint/2010/main" val="2585437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33</a:t>
            </a:fld>
            <a:endParaRPr kumimoji="1" lang="ja-JP" altLang="en-US"/>
          </a:p>
        </p:txBody>
      </p:sp>
    </p:spTree>
    <p:extLst>
      <p:ext uri="{BB962C8B-B14F-4D97-AF65-F5344CB8AC3E}">
        <p14:creationId xmlns:p14="http://schemas.microsoft.com/office/powerpoint/2010/main" val="49561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34</a:t>
            </a:fld>
            <a:endParaRPr kumimoji="1" lang="ja-JP" altLang="en-US"/>
          </a:p>
        </p:txBody>
      </p:sp>
    </p:spTree>
    <p:extLst>
      <p:ext uri="{BB962C8B-B14F-4D97-AF65-F5344CB8AC3E}">
        <p14:creationId xmlns:p14="http://schemas.microsoft.com/office/powerpoint/2010/main" val="1618832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今回、このシステムを作る上で使用した、技術を紹介します。</a:t>
            </a:r>
            <a:endParaRPr kumimoji="1" lang="en-US" altLang="ja-JP" dirty="0"/>
          </a:p>
          <a:p>
            <a:r>
              <a:rPr kumimoji="1" lang="ja-JP" altLang="en-US"/>
              <a:t>ブラウザ上で動くようにするので、一般的な</a:t>
            </a:r>
            <a:r>
              <a:rPr kumimoji="1" lang="en-US" altLang="ja-JP" dirty="0"/>
              <a:t>web</a:t>
            </a:r>
            <a:r>
              <a:rPr kumimoji="1" lang="ja-JP" altLang="en-US"/>
              <a:t>ページの作成技術を使用しました。</a:t>
            </a:r>
            <a:endParaRPr kumimoji="1" lang="en-US" altLang="ja-JP" dirty="0"/>
          </a:p>
          <a:p>
            <a:r>
              <a:rPr kumimoji="1" lang="ja-JP" altLang="en-US"/>
              <a:t>大きく</a:t>
            </a:r>
            <a:r>
              <a:rPr kumimoji="1" lang="en-US" altLang="ja-JP" dirty="0"/>
              <a:t>3</a:t>
            </a:r>
            <a:r>
              <a:rPr kumimoji="1" lang="ja-JP" altLang="en-US"/>
              <a:t>つ</a:t>
            </a:r>
            <a:r>
              <a:rPr kumimoji="1" lang="en-US" altLang="ja-JP" dirty="0"/>
              <a:t>HTML</a:t>
            </a:r>
            <a:r>
              <a:rPr kumimoji="1" lang="ja-JP" altLang="en-US"/>
              <a:t>、</a:t>
            </a:r>
            <a:r>
              <a:rPr kumimoji="1" lang="en-US" altLang="ja-JP" dirty="0"/>
              <a:t>CSS</a:t>
            </a:r>
            <a:r>
              <a:rPr kumimoji="1" lang="ja-JP" altLang="en-US"/>
              <a:t>、</a:t>
            </a:r>
            <a:r>
              <a:rPr kumimoji="1" lang="en-US" altLang="ja-JP" dirty="0"/>
              <a:t>JavaScript</a:t>
            </a:r>
            <a:r>
              <a:rPr kumimoji="1" lang="ja-JP" altLang="en-US"/>
              <a:t>というものです。</a:t>
            </a:r>
            <a:endParaRPr kumimoji="1" lang="en-US" altLang="ja-JP" dirty="0"/>
          </a:p>
          <a:p>
            <a:r>
              <a:rPr kumimoji="1" lang="ja-JP" altLang="en-US"/>
              <a:t>まず、これが</a:t>
            </a:r>
            <a:r>
              <a:rPr kumimoji="1" lang="en-US" altLang="ja-JP" dirty="0"/>
              <a:t>HTML</a:t>
            </a:r>
            <a:r>
              <a:rPr kumimoji="1" lang="ja-JP" altLang="en-US"/>
              <a:t>というものなんですけど、左がコードで右がブラウザでみた時のものです。</a:t>
            </a:r>
            <a:endParaRPr kumimoji="1" lang="en-US" altLang="ja-JP" dirty="0"/>
          </a:p>
          <a:p>
            <a:r>
              <a:rPr kumimoji="1" lang="ja-JP" altLang="en-US"/>
              <a:t>これは、例えば、この文字はリストにします！</a:t>
            </a:r>
            <a:endParaRPr kumimoji="1" lang="en-US" altLang="ja-JP" dirty="0"/>
          </a:p>
          <a:p>
            <a:r>
              <a:rPr kumimoji="1" lang="ja-JP" altLang="en-US"/>
              <a:t>この文字は見出しにします！</a:t>
            </a:r>
            <a:endParaRPr kumimoji="1" lang="en-US" altLang="ja-JP" dirty="0"/>
          </a:p>
          <a:p>
            <a:r>
              <a:rPr kumimoji="1" lang="ja-JP" altLang="en-US"/>
              <a:t>このデータは画像にします！</a:t>
            </a:r>
            <a:endParaRPr kumimoji="1" lang="en-US" altLang="ja-JP" dirty="0"/>
          </a:p>
          <a:p>
            <a:r>
              <a:rPr kumimoji="1" lang="ja-JP" altLang="en-US"/>
              <a:t>というように、構造を指定するものです。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35</a:t>
            </a:fld>
            <a:endParaRPr kumimoji="1" lang="ja-JP" altLang="en-US"/>
          </a:p>
        </p:txBody>
      </p:sp>
    </p:spTree>
    <p:extLst>
      <p:ext uri="{BB962C8B-B14F-4D97-AF65-F5344CB8AC3E}">
        <p14:creationId xmlns:p14="http://schemas.microsoft.com/office/powerpoint/2010/main" val="3197303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こちらが</a:t>
            </a:r>
            <a:r>
              <a:rPr kumimoji="1" lang="en-US" altLang="ja-JP" dirty="0"/>
              <a:t>HTML</a:t>
            </a:r>
            <a:r>
              <a:rPr kumimoji="1" lang="ja-JP" altLang="en-US"/>
              <a:t>に</a:t>
            </a:r>
            <a:r>
              <a:rPr kumimoji="1" lang="en-US" altLang="ja-JP" dirty="0"/>
              <a:t>CSS</a:t>
            </a:r>
            <a:r>
              <a:rPr kumimoji="1" lang="ja-JP" altLang="en-US"/>
              <a:t>を加えたものです。</a:t>
            </a:r>
            <a:endParaRPr kumimoji="1" lang="en-US" altLang="ja-JP" dirty="0"/>
          </a:p>
          <a:p>
            <a:r>
              <a:rPr kumimoji="1" lang="en-US" altLang="ja-JP" dirty="0"/>
              <a:t>CSS</a:t>
            </a:r>
            <a:r>
              <a:rPr kumimoji="1" lang="ja-JP" altLang="en-US"/>
              <a:t>は、さっき</a:t>
            </a:r>
            <a:r>
              <a:rPr kumimoji="1" lang="en-US" altLang="ja-JP" dirty="0"/>
              <a:t>HTML</a:t>
            </a:r>
            <a:r>
              <a:rPr kumimoji="1" lang="ja-JP" altLang="en-US"/>
              <a:t>でリストと指定したものを、横並びにする、</a:t>
            </a:r>
            <a:endParaRPr kumimoji="1" lang="en-US" altLang="ja-JP" dirty="0"/>
          </a:p>
          <a:p>
            <a:r>
              <a:rPr kumimoji="1" lang="ja-JP" altLang="en-US"/>
              <a:t>見出しと指定したものを、画像に重ねる、見出しの色をグレーにする、といったように</a:t>
            </a:r>
            <a:endParaRPr kumimoji="1" lang="en-US" altLang="ja-JP" dirty="0"/>
          </a:p>
          <a:p>
            <a:r>
              <a:rPr kumimoji="1" lang="en-US" altLang="ja-JP" dirty="0"/>
              <a:t>HTML</a:t>
            </a:r>
            <a:r>
              <a:rPr kumimoji="1" lang="ja-JP" altLang="en-US"/>
              <a:t>で作った構造の配置を指定したり、装飾をしたりすることができます。</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36</a:t>
            </a:fld>
            <a:endParaRPr kumimoji="1" lang="ja-JP" altLang="en-US"/>
          </a:p>
        </p:txBody>
      </p:sp>
    </p:spTree>
    <p:extLst>
      <p:ext uri="{BB962C8B-B14F-4D97-AF65-F5344CB8AC3E}">
        <p14:creationId xmlns:p14="http://schemas.microsoft.com/office/powerpoint/2010/main" val="109894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そして、もう一つ</a:t>
            </a:r>
            <a:r>
              <a:rPr kumimoji="1" lang="en-US" altLang="ja-JP" dirty="0"/>
              <a:t>JavaScript</a:t>
            </a:r>
            <a:r>
              <a:rPr kumimoji="1" lang="ja-JP" altLang="en-US"/>
              <a:t>というプログラミング言語です。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これは、</a:t>
            </a:r>
            <a:r>
              <a:rPr kumimoji="1" lang="en-US" altLang="ja-JP" dirty="0"/>
              <a:t>HTML</a:t>
            </a:r>
            <a:r>
              <a:rPr kumimoji="1" lang="ja-JP" altLang="en-US"/>
              <a:t>と</a:t>
            </a:r>
            <a:r>
              <a:rPr kumimoji="1" lang="en-US" altLang="ja-JP" dirty="0"/>
              <a:t>CSS</a:t>
            </a:r>
            <a:r>
              <a:rPr kumimoji="1" lang="ja-JP" altLang="en-US"/>
              <a:t>で作ったサイトに動きを加えることができます。</a:t>
            </a:r>
            <a:endParaRPr kumimoji="1" lang="en-US" altLang="ja-JP" dirty="0"/>
          </a:p>
          <a:p>
            <a:r>
              <a:rPr kumimoji="1" lang="ja-JP" altLang="en-US"/>
              <a:t>どういうものかというと、ボタンをクリックすると、アラートが出るような動きです。</a:t>
            </a:r>
            <a:endParaRPr kumimoji="1" lang="en-US" altLang="ja-JP" dirty="0"/>
          </a:p>
          <a:p>
            <a:r>
              <a:rPr kumimoji="1" lang="ja-JP" altLang="en-US"/>
              <a:t>この三つを主に使ってシステムを作りました。</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37</a:t>
            </a:fld>
            <a:endParaRPr kumimoji="1" lang="ja-JP" altLang="en-US"/>
          </a:p>
        </p:txBody>
      </p:sp>
    </p:spTree>
    <p:extLst>
      <p:ext uri="{BB962C8B-B14F-4D97-AF65-F5344CB8AC3E}">
        <p14:creationId xmlns:p14="http://schemas.microsoft.com/office/powerpoint/2010/main" val="3786326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38</a:t>
            </a:fld>
            <a:endParaRPr kumimoji="1" lang="ja-JP" altLang="en-US"/>
          </a:p>
        </p:txBody>
      </p:sp>
    </p:spTree>
    <p:extLst>
      <p:ext uri="{BB962C8B-B14F-4D97-AF65-F5344CB8AC3E}">
        <p14:creationId xmlns:p14="http://schemas.microsoft.com/office/powerpoint/2010/main" val="23322877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39</a:t>
            </a:fld>
            <a:endParaRPr kumimoji="1" lang="ja-JP" altLang="en-US"/>
          </a:p>
        </p:txBody>
      </p:sp>
    </p:spTree>
    <p:extLst>
      <p:ext uri="{BB962C8B-B14F-4D97-AF65-F5344CB8AC3E}">
        <p14:creationId xmlns:p14="http://schemas.microsoft.com/office/powerpoint/2010/main" val="3251157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40</a:t>
            </a:fld>
            <a:endParaRPr kumimoji="1" lang="ja-JP" altLang="en-US"/>
          </a:p>
        </p:txBody>
      </p:sp>
    </p:spTree>
    <p:extLst>
      <p:ext uri="{BB962C8B-B14F-4D97-AF65-F5344CB8AC3E}">
        <p14:creationId xmlns:p14="http://schemas.microsoft.com/office/powerpoint/2010/main" val="370626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01:45</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そこで、本研究では、</a:t>
            </a:r>
            <a:r>
              <a:rPr kumimoji="1" lang="ja-JP" altLang="ja-JP" sz="1200" kern="1200">
                <a:solidFill>
                  <a:schemeClr val="tx1"/>
                </a:solidFill>
                <a:effectLst/>
                <a:latin typeface="+mn-lt"/>
                <a:ea typeface="+mn-ea"/>
                <a:cs typeface="+mn-cs"/>
              </a:rPr>
              <a:t>魚に興味を持っても</a:t>
            </a:r>
            <a:r>
              <a:rPr kumimoji="1" lang="ja-JP" altLang="en-US" sz="1200" kern="1200">
                <a:solidFill>
                  <a:schemeClr val="tx1"/>
                </a:solidFill>
                <a:effectLst/>
                <a:latin typeface="+mn-lt"/>
                <a:ea typeface="+mn-ea"/>
                <a:cs typeface="+mn-cs"/>
              </a:rPr>
              <a:t>えるような教育用途の</a:t>
            </a:r>
            <a:r>
              <a:rPr kumimoji="1" lang="en-US" altLang="ja-JP" sz="1200" kern="1200" dirty="0">
                <a:solidFill>
                  <a:schemeClr val="tx1"/>
                </a:solidFill>
                <a:effectLst/>
                <a:latin typeface="+mn-lt"/>
                <a:ea typeface="+mn-ea"/>
                <a:cs typeface="+mn-cs"/>
              </a:rPr>
              <a:t>3D</a:t>
            </a:r>
            <a:r>
              <a:rPr kumimoji="1" lang="ja-JP" altLang="en-US" sz="1200" kern="1200">
                <a:solidFill>
                  <a:schemeClr val="tx1"/>
                </a:solidFill>
                <a:effectLst/>
                <a:latin typeface="+mn-lt"/>
                <a:ea typeface="+mn-ea"/>
                <a:cs typeface="+mn-cs"/>
              </a:rPr>
              <a:t>モデルを、作る側も、見る側も、手軽に扱えるシステムの開発を目的としました。</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具体的には、</a:t>
            </a:r>
            <a:r>
              <a:rPr lang="en-US" altLang="ja-JP" sz="1200" dirty="0">
                <a:solidFill>
                  <a:srgbClr val="454F61"/>
                </a:solidFill>
              </a:rPr>
              <a:t>1</a:t>
            </a:r>
            <a:r>
              <a:rPr lang="ja-JP" altLang="ja-JP" sz="1200">
                <a:solidFill>
                  <a:srgbClr val="454F61"/>
                </a:solidFill>
              </a:rPr>
              <a:t>枚の魚の写真から</a:t>
            </a:r>
            <a:r>
              <a:rPr lang="en-US" altLang="ja-JP" sz="1200" dirty="0">
                <a:solidFill>
                  <a:srgbClr val="454F61"/>
                </a:solidFill>
              </a:rPr>
              <a:t>3D</a:t>
            </a:r>
            <a:r>
              <a:rPr lang="ja-JP" altLang="ja-JP" sz="1200">
                <a:solidFill>
                  <a:srgbClr val="454F61"/>
                </a:solidFill>
              </a:rPr>
              <a:t>モデルを生成</a:t>
            </a:r>
            <a:r>
              <a:rPr lang="ja-JP" altLang="en-US" sz="1200">
                <a:solidFill>
                  <a:srgbClr val="454F61"/>
                </a:solidFill>
              </a:rPr>
              <a:t>するシステム</a:t>
            </a:r>
            <a:r>
              <a:rPr lang="ja-JP" altLang="ja-JP" sz="1200">
                <a:solidFill>
                  <a:srgbClr val="454F61"/>
                </a:solidFill>
              </a:rPr>
              <a:t>の開発</a:t>
            </a:r>
            <a:r>
              <a:rPr kumimoji="1" lang="ja-JP" altLang="en-US" sz="1200" kern="1200">
                <a:solidFill>
                  <a:srgbClr val="454F61"/>
                </a:solidFill>
                <a:effectLst/>
                <a:latin typeface="+mn-lt"/>
                <a:ea typeface="+mn-ea"/>
                <a:cs typeface="+mn-cs"/>
              </a:rPr>
              <a:t>、</a:t>
            </a:r>
            <a:endParaRPr kumimoji="1" lang="en-US" altLang="ja-JP" sz="1200" kern="1200" dirty="0">
              <a:solidFill>
                <a:srgbClr val="454F6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solidFill>
                  <a:srgbClr val="454F61"/>
                </a:solidFill>
              </a:rPr>
              <a:t>生成した</a:t>
            </a:r>
            <a:r>
              <a:rPr lang="en-US" altLang="ja-JP" sz="1200" dirty="0">
                <a:solidFill>
                  <a:srgbClr val="454F61"/>
                </a:solidFill>
              </a:rPr>
              <a:t>3D</a:t>
            </a:r>
            <a:r>
              <a:rPr lang="ja-JP" altLang="en-US" sz="1200">
                <a:solidFill>
                  <a:srgbClr val="454F61"/>
                </a:solidFill>
              </a:rPr>
              <a:t>モデルを閲覧できるインターフェイスを提案し、開発</a:t>
            </a:r>
            <a:r>
              <a:rPr kumimoji="1" lang="ja-JP" altLang="en-US" sz="1200" kern="1200">
                <a:solidFill>
                  <a:srgbClr val="454F61"/>
                </a:solidFill>
                <a:effectLst/>
                <a:latin typeface="+mn-lt"/>
                <a:ea typeface="+mn-ea"/>
                <a:cs typeface="+mn-cs"/>
              </a:rPr>
              <a:t>をしました。</a:t>
            </a:r>
            <a:endParaRPr kumimoji="1" lang="en-US" altLang="ja-JP" sz="1200" kern="1200" dirty="0">
              <a:solidFill>
                <a:srgbClr val="454F6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rgbClr val="454F61"/>
                </a:solidFill>
                <a:effectLst/>
                <a:latin typeface="+mn-lt"/>
                <a:ea typeface="+mn-ea"/>
                <a:cs typeface="+mn-cs"/>
              </a:rPr>
              <a:t>ここで、ポイントは、どうぶつの森のように身近で、親しみやすくするため、</a:t>
            </a:r>
            <a:endParaRPr kumimoji="1" lang="en-US" altLang="ja-JP" sz="1200" kern="1200" dirty="0">
              <a:solidFill>
                <a:srgbClr val="454F6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・特別な機材、知識を使わず、ウェブブラウザ上で動くこと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・デフォルメされた</a:t>
            </a:r>
            <a:r>
              <a:rPr kumimoji="1" lang="en-US" altLang="ja-JP" sz="1200" kern="1200" dirty="0">
                <a:solidFill>
                  <a:schemeClr val="tx1"/>
                </a:solidFill>
                <a:effectLst/>
                <a:latin typeface="+mn-lt"/>
                <a:ea typeface="+mn-ea"/>
                <a:cs typeface="+mn-cs"/>
              </a:rPr>
              <a:t>3D</a:t>
            </a:r>
            <a:r>
              <a:rPr kumimoji="1" lang="ja-JP" altLang="en-US" sz="1200" kern="1200">
                <a:solidFill>
                  <a:schemeClr val="tx1"/>
                </a:solidFill>
                <a:effectLst/>
                <a:latin typeface="+mn-lt"/>
                <a:ea typeface="+mn-ea"/>
                <a:cs typeface="+mn-cs"/>
              </a:rPr>
              <a:t>モデルを対象とすること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a:solidFill>
                  <a:schemeClr val="tx1"/>
                </a:solidFill>
                <a:effectLst/>
                <a:latin typeface="+mn-lt"/>
                <a:ea typeface="+mn-ea"/>
                <a:cs typeface="+mn-cs"/>
              </a:rPr>
              <a:t>です。</a:t>
            </a:r>
            <a:endParaRPr kumimoji="1" lang="ja-JP" altLang="ja-JP"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02:24</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4</a:t>
            </a:fld>
            <a:endParaRPr kumimoji="1" lang="ja-JP" altLang="en-US"/>
          </a:p>
        </p:txBody>
      </p:sp>
    </p:spTree>
    <p:extLst>
      <p:ext uri="{BB962C8B-B14F-4D97-AF65-F5344CB8AC3E}">
        <p14:creationId xmlns:p14="http://schemas.microsoft.com/office/powerpoint/2010/main" val="1973035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02:25</a:t>
            </a:r>
            <a:endParaRPr kumimoji="1" lang="en-US" altLang="ja-JP" dirty="0"/>
          </a:p>
          <a:p>
            <a:r>
              <a:rPr kumimoji="1" lang="ja-JP" altLang="en-US"/>
              <a:t>今回、このシステムを作る上で使用した、技術を紹介します。</a:t>
            </a:r>
            <a:endParaRPr kumimoji="1" lang="en-US" altLang="ja-JP" dirty="0"/>
          </a:p>
          <a:p>
            <a:r>
              <a:rPr kumimoji="1" lang="ja-JP" altLang="en-US"/>
              <a:t>ブラウザ上で動くようにするので、一般的な</a:t>
            </a:r>
            <a:r>
              <a:rPr kumimoji="1" lang="en-US" altLang="ja-JP" dirty="0"/>
              <a:t>web</a:t>
            </a:r>
            <a:r>
              <a:rPr kumimoji="1" lang="ja-JP" altLang="en-US"/>
              <a:t>ページやウェブアプリケーションに使われる、</a:t>
            </a:r>
            <a:r>
              <a:rPr kumimoji="1" lang="en-US" altLang="ja-JP" dirty="0"/>
              <a:t>HTML</a:t>
            </a:r>
            <a:r>
              <a:rPr kumimoji="1" lang="ja-JP" altLang="en-US"/>
              <a:t>、</a:t>
            </a:r>
            <a:r>
              <a:rPr kumimoji="1" lang="en-US" altLang="ja-JP" dirty="0"/>
              <a:t>CSS</a:t>
            </a:r>
            <a:r>
              <a:rPr kumimoji="1" lang="ja-JP" altLang="en-US"/>
              <a:t>、</a:t>
            </a:r>
            <a:r>
              <a:rPr kumimoji="1" lang="en-US" altLang="ja-JP" dirty="0"/>
              <a:t>JavaScript</a:t>
            </a:r>
            <a:r>
              <a:rPr kumimoji="1" lang="ja-JP" altLang="en-US"/>
              <a:t>を使用しました。</a:t>
            </a:r>
            <a:endParaRPr kumimoji="1" lang="en-US" altLang="ja-JP" dirty="0"/>
          </a:p>
          <a:p>
            <a:r>
              <a:rPr kumimoji="1" lang="ja-JP" altLang="en-US"/>
              <a:t>また、</a:t>
            </a:r>
            <a:r>
              <a:rPr kumimoji="1" lang="en-US" altLang="ja-JP" dirty="0"/>
              <a:t>3D</a:t>
            </a:r>
            <a:r>
              <a:rPr kumimoji="1" lang="ja-JP" altLang="en-US"/>
              <a:t>モデルを扱うので、</a:t>
            </a:r>
            <a:r>
              <a:rPr lang="en-US" altLang="ja-JP" sz="1200" dirty="0">
                <a:solidFill>
                  <a:srgbClr val="454F61"/>
                </a:solidFill>
              </a:rPr>
              <a:t>WebGL</a:t>
            </a:r>
            <a:r>
              <a:rPr lang="ja-JP" altLang="en-US" sz="1200">
                <a:solidFill>
                  <a:srgbClr val="454F61"/>
                </a:solidFill>
              </a:rPr>
              <a:t>という技術を使用します。</a:t>
            </a:r>
            <a:endParaRPr lang="en-US" altLang="ja-JP" sz="1200" dirty="0">
              <a:solidFill>
                <a:srgbClr val="454F61"/>
              </a:solidFill>
            </a:endParaRPr>
          </a:p>
          <a:p>
            <a:r>
              <a:rPr lang="en-US" altLang="ja-JP" sz="1200" dirty="0">
                <a:solidFill>
                  <a:srgbClr val="454F61"/>
                </a:solidFill>
              </a:rPr>
              <a:t>WebGL</a:t>
            </a:r>
            <a:r>
              <a:rPr lang="ja-JP" altLang="en-US" sz="1200">
                <a:solidFill>
                  <a:srgbClr val="454F61"/>
                </a:solidFill>
              </a:rPr>
              <a:t>は、</a:t>
            </a:r>
            <a:r>
              <a:rPr lang="en-US" altLang="ja-JP" sz="1200" dirty="0">
                <a:solidFill>
                  <a:srgbClr val="454F61"/>
                </a:solidFill>
              </a:rPr>
              <a:t>3D</a:t>
            </a:r>
            <a:r>
              <a:rPr lang="ja-JP" altLang="en-US" sz="1200">
                <a:solidFill>
                  <a:srgbClr val="454F61"/>
                </a:solidFill>
              </a:rPr>
              <a:t>グラフィックスを高速で描画する技術で、単体で扱うのは、色々な知識が必要で、難しいので、</a:t>
            </a:r>
            <a:r>
              <a:rPr lang="en-US" altLang="ja-JP" sz="1200" dirty="0">
                <a:solidFill>
                  <a:srgbClr val="454F61"/>
                </a:solidFill>
              </a:rPr>
              <a:t>JavaScript</a:t>
            </a:r>
            <a:r>
              <a:rPr lang="ja-JP" altLang="en-US" sz="1200">
                <a:solidFill>
                  <a:srgbClr val="454F61"/>
                </a:solidFill>
              </a:rPr>
              <a:t>の知識だけで扱えるようにした、</a:t>
            </a:r>
            <a:r>
              <a:rPr lang="en-US" altLang="ja-JP" sz="1200" dirty="0" err="1">
                <a:solidFill>
                  <a:srgbClr val="454F61"/>
                </a:solidFill>
              </a:rPr>
              <a:t>Three.js</a:t>
            </a:r>
            <a:r>
              <a:rPr lang="ja-JP" altLang="en-US" sz="1200">
                <a:solidFill>
                  <a:srgbClr val="454F61"/>
                </a:solidFill>
              </a:rPr>
              <a:t>という技術も使いました。</a:t>
            </a:r>
            <a:endParaRPr lang="en-US" altLang="ja-JP" sz="1200" dirty="0">
              <a:solidFill>
                <a:srgbClr val="454F6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03:06</a:t>
            </a:r>
            <a:endParaRPr kumimoji="1" lang="en-US" altLang="ja-JP" dirty="0"/>
          </a:p>
          <a:p>
            <a:endParaRPr lang="en-US" altLang="ja-JP" sz="1200" dirty="0">
              <a:solidFill>
                <a:srgbClr val="454F61"/>
              </a:solidFill>
            </a:endParaRPr>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5</a:t>
            </a:fld>
            <a:endParaRPr kumimoji="1" lang="ja-JP" altLang="en-US"/>
          </a:p>
        </p:txBody>
      </p:sp>
    </p:spTree>
    <p:extLst>
      <p:ext uri="{BB962C8B-B14F-4D97-AF65-F5344CB8AC3E}">
        <p14:creationId xmlns:p14="http://schemas.microsoft.com/office/powerpoint/2010/main" val="86939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03:07</a:t>
            </a:r>
            <a:endParaRPr kumimoji="1" lang="en-US" altLang="ja-JP" dirty="0"/>
          </a:p>
          <a:p>
            <a:r>
              <a:rPr kumimoji="1" lang="ja-JP" altLang="en-US"/>
              <a:t>３</a:t>
            </a:r>
            <a:r>
              <a:rPr kumimoji="1" lang="en-US" altLang="ja-JP" dirty="0"/>
              <a:t>D</a:t>
            </a:r>
            <a:r>
              <a:rPr kumimoji="1" lang="ja-JP" altLang="en-US"/>
              <a:t>化するに当たって、トラス構造というものを用いました。</a:t>
            </a:r>
            <a:endParaRPr kumimoji="1" lang="en-US" altLang="ja-JP" dirty="0"/>
          </a:p>
          <a:p>
            <a:r>
              <a:rPr kumimoji="1" lang="ja-JP" altLang="en-US"/>
              <a:t>まず、何か目印になるような、背鰭の付け根や尾鰭の付け根のような場所、この図でいうと、数字がふってあるところなんですけど、これをポイントとして、</a:t>
            </a:r>
            <a:r>
              <a:rPr kumimoji="1" lang="en-US" altLang="ja-JP" dirty="0"/>
              <a:t>cell</a:t>
            </a:r>
            <a:r>
              <a:rPr kumimoji="1" lang="ja-JP" altLang="en-US"/>
              <a:t>と呼ばれる四角形を何個か作るようにとります。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cell</a:t>
            </a:r>
            <a:r>
              <a:rPr kumimoji="1" lang="ja-JP" altLang="en-US"/>
              <a:t>の辺と対角線の長さを測ることで魚型を再現できるというものです。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この研究ではポイントの数と位置については言及していません。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今回はこの考え方を応用して、ポイントを独自に設定して、</a:t>
            </a:r>
            <a:r>
              <a:rPr kumimoji="1" lang="en-US" altLang="ja-JP" dirty="0"/>
              <a:t>3D</a:t>
            </a:r>
            <a:r>
              <a:rPr kumimoji="1" lang="ja-JP" altLang="en-US"/>
              <a:t>化に使用しました。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以降、本研究では、ポイントのことを特徴点と呼ぶことにします。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03:58</a:t>
            </a:r>
            <a:endParaRPr kumimoji="1" lang="en-US" altLang="ja-JP" dirty="0"/>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6</a:t>
            </a:fld>
            <a:endParaRPr kumimoji="1" lang="ja-JP" altLang="en-US"/>
          </a:p>
        </p:txBody>
      </p:sp>
    </p:spTree>
    <p:extLst>
      <p:ext uri="{BB962C8B-B14F-4D97-AF65-F5344CB8AC3E}">
        <p14:creationId xmlns:p14="http://schemas.microsoft.com/office/powerpoint/2010/main" val="990610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03:59</a:t>
            </a:r>
            <a:endParaRPr kumimoji="1" lang="en-US" altLang="ja-JP" dirty="0"/>
          </a:p>
          <a:p>
            <a:r>
              <a:rPr kumimoji="1" lang="ja-JP" altLang="en-US"/>
              <a:t>今回作ったシステムです。</a:t>
            </a:r>
            <a:endParaRPr kumimoji="1" lang="en-US" altLang="ja-JP" dirty="0"/>
          </a:p>
          <a:p>
            <a:r>
              <a:rPr kumimoji="1" lang="ja-JP" altLang="en-US"/>
              <a:t>まず、ブラウザ上で動きます。</a:t>
            </a:r>
            <a:endParaRPr kumimoji="1" lang="en-US" altLang="ja-JP" dirty="0"/>
          </a:p>
          <a:p>
            <a:r>
              <a:rPr kumimoji="1" lang="ja-JP" altLang="en-US"/>
              <a:t>そして、最初にマウス操作によって、写真の魚の、特徴点を入力します。</a:t>
            </a:r>
            <a:endParaRPr kumimoji="1" lang="en-US" altLang="ja-JP" dirty="0"/>
          </a:p>
          <a:p>
            <a:r>
              <a:rPr kumimoji="1" lang="ja-JP" altLang="en-US"/>
              <a:t>次に、体型のタイプを選択し、</a:t>
            </a:r>
            <a:r>
              <a:rPr kumimoji="1" lang="en-US" altLang="ja-JP" dirty="0"/>
              <a:t>3D</a:t>
            </a:r>
            <a:r>
              <a:rPr kumimoji="1" lang="ja-JP" altLang="en-US"/>
              <a:t>モデルを生成します。</a:t>
            </a:r>
            <a:endParaRPr kumimoji="1" lang="en-US" altLang="ja-JP" dirty="0"/>
          </a:p>
          <a:p>
            <a:r>
              <a:rPr kumimoji="1" lang="ja-JP" altLang="en-US"/>
              <a:t>ここで、３</a:t>
            </a:r>
            <a:r>
              <a:rPr kumimoji="1" lang="en-US" altLang="ja-JP" dirty="0"/>
              <a:t>D</a:t>
            </a:r>
            <a:r>
              <a:rPr kumimoji="1" lang="ja-JP" altLang="en-US"/>
              <a:t>化の元になる写真は、左を向いていること、真横から撮った写真であることが必要です。</a:t>
            </a:r>
            <a:endParaRPr kumimoji="1" lang="en-US" altLang="ja-JP" dirty="0"/>
          </a:p>
          <a:p>
            <a:endParaRPr kumimoji="1" lang="en-US" altLang="ja-JP" dirty="0"/>
          </a:p>
          <a:p>
            <a:r>
              <a:rPr kumimoji="1" lang="ja-JP" altLang="en-US"/>
              <a:t>ここから、特徴点と体型についての説明をします。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04:25</a:t>
            </a:r>
            <a:endParaRPr kumimoji="1" lang="en-US" altLang="ja-JP" dirty="0"/>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7</a:t>
            </a:fld>
            <a:endParaRPr kumimoji="1" lang="ja-JP" altLang="en-US"/>
          </a:p>
        </p:txBody>
      </p:sp>
    </p:spTree>
    <p:extLst>
      <p:ext uri="{BB962C8B-B14F-4D97-AF65-F5344CB8AC3E}">
        <p14:creationId xmlns:p14="http://schemas.microsoft.com/office/powerpoint/2010/main" val="169956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04:25</a:t>
            </a:r>
            <a:endParaRPr kumimoji="1" lang="en-US" altLang="ja-JP" dirty="0"/>
          </a:p>
          <a:p>
            <a:r>
              <a:rPr kumimoji="1" lang="ja-JP" altLang="en-US"/>
              <a:t>まず、胴体の特徴点です。</a:t>
            </a:r>
            <a:endParaRPr kumimoji="1" lang="en-US" altLang="ja-JP" dirty="0"/>
          </a:p>
          <a:p>
            <a:r>
              <a:rPr kumimoji="1" lang="ja-JP" altLang="en-US"/>
              <a:t>これは、先ほど出てきた</a:t>
            </a:r>
            <a:r>
              <a:rPr kumimoji="1" lang="en-US" altLang="ja-JP" dirty="0"/>
              <a:t>Truss</a:t>
            </a:r>
            <a:r>
              <a:rPr kumimoji="1" lang="ja-JP" altLang="en-US"/>
              <a:t>構造を用いて特徴点を取ります。</a:t>
            </a:r>
            <a:endParaRPr kumimoji="1" lang="en-US" altLang="ja-JP" dirty="0"/>
          </a:p>
          <a:p>
            <a:r>
              <a:rPr kumimoji="1" lang="ja-JP" altLang="en-US"/>
              <a:t>今回は、魚の胴体を吻部、頭部、胴部、尾部の４つに分けて特徴点を設定しました。</a:t>
            </a:r>
            <a:endParaRPr kumimoji="1" lang="en-US" altLang="ja-JP" dirty="0"/>
          </a:p>
          <a:p>
            <a:r>
              <a:rPr kumimoji="1" lang="ja-JP" altLang="en-US"/>
              <a:t>まず、吻部は、上下とも３等分する点を含む</a:t>
            </a:r>
            <a:r>
              <a:rPr kumimoji="1" lang="en-US" altLang="ja-JP" dirty="0"/>
              <a:t>8</a:t>
            </a:r>
            <a:r>
              <a:rPr kumimoji="1" lang="ja-JP" altLang="en-US"/>
              <a:t>点、頭部も、同じように３等分する点を含む</a:t>
            </a:r>
            <a:r>
              <a:rPr kumimoji="1" lang="en-US" altLang="ja-JP" dirty="0"/>
              <a:t>6</a:t>
            </a:r>
            <a:r>
              <a:rPr kumimoji="1" lang="ja-JP" altLang="en-US"/>
              <a:t>点、胴部は、上下とも４等分する点を含む、８点、尾部も、同じように４等分する点を含む</a:t>
            </a:r>
            <a:r>
              <a:rPr kumimoji="1" lang="en-US" altLang="ja-JP" dirty="0"/>
              <a:t>8</a:t>
            </a:r>
            <a:r>
              <a:rPr kumimoji="1" lang="ja-JP" altLang="en-US"/>
              <a:t>点です。</a:t>
            </a:r>
            <a:endParaRPr kumimoji="1" lang="en-US" altLang="ja-JP" dirty="0"/>
          </a:p>
          <a:p>
            <a:r>
              <a:rPr kumimoji="1" lang="ja-JP" altLang="en-US"/>
              <a:t>この胴体に加えて、鰭や、目なども重要なポイントとなるので、新たに胴体以外のパーツの特徴点を設定しました。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05:20</a:t>
            </a:r>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8</a:t>
            </a:fld>
            <a:endParaRPr kumimoji="1" lang="ja-JP" altLang="en-US"/>
          </a:p>
        </p:txBody>
      </p:sp>
    </p:spTree>
    <p:extLst>
      <p:ext uri="{BB962C8B-B14F-4D97-AF65-F5344CB8AC3E}">
        <p14:creationId xmlns:p14="http://schemas.microsoft.com/office/powerpoint/2010/main" val="1208332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05:20</a:t>
            </a:r>
            <a:endParaRPr kumimoji="1" lang="en-US" altLang="ja-JP" dirty="0"/>
          </a:p>
          <a:p>
            <a:r>
              <a:rPr kumimoji="1" lang="ja-JP" altLang="en-US"/>
              <a:t>尾鰭以外の鰭は、形がわかるように、</a:t>
            </a:r>
            <a:r>
              <a:rPr kumimoji="1" lang="en-US" altLang="ja-JP" dirty="0"/>
              <a:t>5</a:t>
            </a:r>
            <a:r>
              <a:rPr kumimoji="1" lang="ja-JP" altLang="en-US"/>
              <a:t>点ずつとり、尾鰭は</a:t>
            </a:r>
            <a:r>
              <a:rPr kumimoji="1" lang="en-US" altLang="ja-JP" dirty="0"/>
              <a:t>7</a:t>
            </a:r>
            <a:r>
              <a:rPr kumimoji="1" lang="ja-JP" altLang="en-US"/>
              <a:t>点、</a:t>
            </a:r>
            <a:endParaRPr kumimoji="1" lang="en-US" altLang="ja-JP" dirty="0"/>
          </a:p>
          <a:p>
            <a:r>
              <a:rPr kumimoji="1" lang="ja-JP" altLang="en-US"/>
              <a:t>目は、中心と縁で</a:t>
            </a:r>
            <a:r>
              <a:rPr kumimoji="1" lang="en-US" altLang="ja-JP" dirty="0"/>
              <a:t>2</a:t>
            </a:r>
            <a:r>
              <a:rPr kumimoji="1" lang="ja-JP" altLang="en-US"/>
              <a:t>点、口は、開いているところの</a:t>
            </a:r>
            <a:r>
              <a:rPr kumimoji="1" lang="en-US" altLang="ja-JP" dirty="0"/>
              <a:t>1</a:t>
            </a:r>
            <a:r>
              <a:rPr kumimoji="1" lang="ja-JP" altLang="en-US"/>
              <a:t>番後ろのところを一点取ります。</a:t>
            </a:r>
            <a:endParaRPr kumimoji="1" lang="en-US" altLang="ja-JP" dirty="0"/>
          </a:p>
          <a:p>
            <a:endParaRPr kumimoji="1" lang="en-US" altLang="ja-JP" dirty="0"/>
          </a:p>
          <a:p>
            <a:r>
              <a:rPr kumimoji="1" lang="ja-JP" altLang="en-US"/>
              <a:t>この胴体と、鰭、目、口の点を特徴点として、入力します。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05:47</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090F3A7-AF2A-EC44-9630-A8EFCED1393D}" type="slidenum">
              <a:rPr kumimoji="1" lang="ja-JP" altLang="en-US" smtClean="0"/>
              <a:t>9</a:t>
            </a:fld>
            <a:endParaRPr kumimoji="1" lang="ja-JP" altLang="en-US"/>
          </a:p>
        </p:txBody>
      </p:sp>
    </p:spTree>
    <p:extLst>
      <p:ext uri="{BB962C8B-B14F-4D97-AF65-F5344CB8AC3E}">
        <p14:creationId xmlns:p14="http://schemas.microsoft.com/office/powerpoint/2010/main" val="1502421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2F0B7-E8DB-C740-9AA1-4DE47B5DC94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C7144FCC-E2F6-934B-A337-7652C820DE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C02E53A9-4381-CA4D-A4AD-4340C1529E1B}"/>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5" name="フッター プレースホルダー 4">
            <a:extLst>
              <a:ext uri="{FF2B5EF4-FFF2-40B4-BE49-F238E27FC236}">
                <a16:creationId xmlns:a16="http://schemas.microsoft.com/office/drawing/2014/main" id="{5AD66157-E79C-EA46-81E0-A56D6B3FEE1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BED085-83A5-9A4D-A16F-6835DBB0BB04}"/>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3105569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9A8E7-D3DE-214C-ACDB-D855357627A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F2A2AC1-1400-9841-AB1C-C5775D4AC08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5B5449E-96B5-C048-B56C-687CAF997236}"/>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5" name="フッター プレースホルダー 4">
            <a:extLst>
              <a:ext uri="{FF2B5EF4-FFF2-40B4-BE49-F238E27FC236}">
                <a16:creationId xmlns:a16="http://schemas.microsoft.com/office/drawing/2014/main" id="{FE65AA6F-1CC5-1C4D-8EFD-D463A8BACE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340BC90-001C-6549-B7D2-09FBB03B1F2A}"/>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1500043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145BDC1-B18E-D34F-B114-64B7EADBFA4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6B08F28-EC78-1340-A1D7-1AE93107BB3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D5E0E1-805D-7945-B43D-278614E6A010}"/>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5" name="フッター プレースホルダー 4">
            <a:extLst>
              <a:ext uri="{FF2B5EF4-FFF2-40B4-BE49-F238E27FC236}">
                <a16:creationId xmlns:a16="http://schemas.microsoft.com/office/drawing/2014/main" id="{998FAE6B-B080-754C-B13A-7A1A6992D9F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1958ED9-49BC-DE4A-B3DC-0F5E56F6AA31}"/>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3939780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4669F-B304-2449-8B00-2CEAAF2AE73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E589175-781B-E94A-83AC-1AE94BA8E43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4D12061-D821-E04F-853C-685C68580D9E}"/>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5" name="フッター プレースホルダー 4">
            <a:extLst>
              <a:ext uri="{FF2B5EF4-FFF2-40B4-BE49-F238E27FC236}">
                <a16:creationId xmlns:a16="http://schemas.microsoft.com/office/drawing/2014/main" id="{8CB50593-11FB-DA4D-B115-726204BE7F5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883D3E5-F047-2F47-8E59-12FDEF3BEBCE}"/>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3940940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5291B7-4E16-8143-B0C1-81BFB7C8D69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006671C-B9BE-4642-861E-2E8913A618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6DA768F-4C78-D940-8276-16F3C8BC8439}"/>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5" name="フッター プレースホルダー 4">
            <a:extLst>
              <a:ext uri="{FF2B5EF4-FFF2-40B4-BE49-F238E27FC236}">
                <a16:creationId xmlns:a16="http://schemas.microsoft.com/office/drawing/2014/main" id="{FF14F929-5811-F947-AF71-C0229A02E3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3E6C0F1-35A3-DE4F-8C03-12B8B7949DA2}"/>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3725286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3054A7-CA1E-5E4A-8E10-9560BEF33E2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6FEBD9-07FE-014E-8CD8-8A9862319DC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BE0571B-F7E6-E748-ACB3-FA6233361E7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17DEF968-52ED-964B-ABC6-4FC313300C10}"/>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6" name="フッター プレースホルダー 5">
            <a:extLst>
              <a:ext uri="{FF2B5EF4-FFF2-40B4-BE49-F238E27FC236}">
                <a16:creationId xmlns:a16="http://schemas.microsoft.com/office/drawing/2014/main" id="{B0E5A511-5FBC-D740-9015-28151E0A4F8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30EF86-6C2C-5D4C-906E-5C8D90C00984}"/>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3696280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4A5CED-AA0D-0A4A-ABA0-5A41D52E531C}"/>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7BD57A78-A520-CE47-A0AE-24F3101E3F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C38D75A-6173-664B-AC99-BE0D53C1140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BA85E12-197D-7A47-A6DB-6F9A49FD1E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6F59D59-14B3-A241-822E-F316C40CC4D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39CCC7A-5BDA-3144-AEDE-EE62342ADF0D}"/>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8" name="フッター プレースホルダー 7">
            <a:extLst>
              <a:ext uri="{FF2B5EF4-FFF2-40B4-BE49-F238E27FC236}">
                <a16:creationId xmlns:a16="http://schemas.microsoft.com/office/drawing/2014/main" id="{072BA983-5D6F-2C48-A73B-4E196C9CD7E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8DD69CA-03CE-FD4C-8B3F-21FFEFF187C4}"/>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1320253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75AD8A-EC2D-1B45-9438-C9DD0174A2CD}"/>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C26682F-9A02-C742-A259-C8C4B49447BD}"/>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4" name="フッター プレースホルダー 3">
            <a:extLst>
              <a:ext uri="{FF2B5EF4-FFF2-40B4-BE49-F238E27FC236}">
                <a16:creationId xmlns:a16="http://schemas.microsoft.com/office/drawing/2014/main" id="{BF577B9C-5F41-DC4A-8518-2E3D1ECB789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C01BA91-9252-444A-BD92-B5E876A715E7}"/>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1443670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C780A89-4D1A-924F-B33F-076D4094B145}"/>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3" name="フッター プレースホルダー 2">
            <a:extLst>
              <a:ext uri="{FF2B5EF4-FFF2-40B4-BE49-F238E27FC236}">
                <a16:creationId xmlns:a16="http://schemas.microsoft.com/office/drawing/2014/main" id="{894012BE-21F0-184E-B9E7-30C47657BA4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A05783C-6C26-C34A-B536-23D39411643F}"/>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2446779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08763-1E30-0D4B-890B-31C19C44AEB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F5972BA-078D-3A47-8F9A-BB56D5EBAD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18A7D1-9E91-824D-BEA9-F5B01154F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FC33A5B-9967-3245-8F0F-0C49308C6505}"/>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6" name="フッター プレースホルダー 5">
            <a:extLst>
              <a:ext uri="{FF2B5EF4-FFF2-40B4-BE49-F238E27FC236}">
                <a16:creationId xmlns:a16="http://schemas.microsoft.com/office/drawing/2014/main" id="{44E01160-F6FF-344B-845E-13772F9E07A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36632ED-4B3D-D541-8B17-43DE920AFD45}"/>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2944251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B120DE-0AF4-BA4D-ABC0-3F747524500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5BB5FB7-461D-8D4D-9025-AF39205F2E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9B8B00A-360E-CF42-822B-58A90DB99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6004C76-1CF7-5B43-B78A-8459F182D2CB}"/>
              </a:ext>
            </a:extLst>
          </p:cNvPr>
          <p:cNvSpPr>
            <a:spLocks noGrp="1"/>
          </p:cNvSpPr>
          <p:nvPr>
            <p:ph type="dt" sz="half" idx="10"/>
          </p:nvPr>
        </p:nvSpPr>
        <p:spPr/>
        <p:txBody>
          <a:bodyPr/>
          <a:lstStyle/>
          <a:p>
            <a:fld id="{44CC469E-FCA8-FB49-81CE-9D0D7ABD95AE}" type="datetimeFigureOut">
              <a:rPr kumimoji="1" lang="ja-JP" altLang="en-US" smtClean="0"/>
              <a:t>2021/2/3</a:t>
            </a:fld>
            <a:endParaRPr kumimoji="1" lang="ja-JP" altLang="en-US"/>
          </a:p>
        </p:txBody>
      </p:sp>
      <p:sp>
        <p:nvSpPr>
          <p:cNvPr id="6" name="フッター プレースホルダー 5">
            <a:extLst>
              <a:ext uri="{FF2B5EF4-FFF2-40B4-BE49-F238E27FC236}">
                <a16:creationId xmlns:a16="http://schemas.microsoft.com/office/drawing/2014/main" id="{019C3613-E80E-F04A-8880-26F4C52122E8}"/>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009772-B061-114D-93E8-BBE5CAF8A400}"/>
              </a:ext>
            </a:extLst>
          </p:cNvPr>
          <p:cNvSpPr>
            <a:spLocks noGrp="1"/>
          </p:cNvSpPr>
          <p:nvPr>
            <p:ph type="sldNum" sz="quarter" idx="12"/>
          </p:nvPr>
        </p:nvSpPr>
        <p:spPr/>
        <p:txBody>
          <a:body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2590261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0232379-68D1-3441-923A-501DD6F23B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626E6C6-7097-AE44-BEBF-7E119F20E3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97D20AA-53DD-B747-9136-E5AA3E8F46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CC469E-FCA8-FB49-81CE-9D0D7ABD95AE}" type="datetimeFigureOut">
              <a:rPr kumimoji="1" lang="ja-JP" altLang="en-US" smtClean="0"/>
              <a:t>2021/2/3</a:t>
            </a:fld>
            <a:endParaRPr kumimoji="1" lang="ja-JP" altLang="en-US"/>
          </a:p>
        </p:txBody>
      </p:sp>
      <p:sp>
        <p:nvSpPr>
          <p:cNvPr id="5" name="フッター プレースホルダー 4">
            <a:extLst>
              <a:ext uri="{FF2B5EF4-FFF2-40B4-BE49-F238E27FC236}">
                <a16:creationId xmlns:a16="http://schemas.microsoft.com/office/drawing/2014/main" id="{A66DDD06-6911-714E-850E-87609071C3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46DFDCB-F3E8-4B42-BDA5-CB9ECBE0F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7FD575-B5CC-7540-ADC6-88E2F4CA7A4E}" type="slidenum">
              <a:rPr kumimoji="1" lang="ja-JP" altLang="en-US" smtClean="0"/>
              <a:t>‹#›</a:t>
            </a:fld>
            <a:endParaRPr kumimoji="1" lang="ja-JP" altLang="en-US"/>
          </a:p>
        </p:txBody>
      </p:sp>
    </p:spTree>
    <p:extLst>
      <p:ext uri="{BB962C8B-B14F-4D97-AF65-F5344CB8AC3E}">
        <p14:creationId xmlns:p14="http://schemas.microsoft.com/office/powerpoint/2010/main" val="1605063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jp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jpg"/><Relationship Id="rId17" Type="http://schemas.openxmlformats.org/officeDocument/2006/relationships/image" Target="../media/image28.jpeg"/><Relationship Id="rId2" Type="http://schemas.openxmlformats.org/officeDocument/2006/relationships/notesSlide" Target="../notesSlides/notesSlide10.xml"/><Relationship Id="rId16"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5" Type="http://schemas.openxmlformats.org/officeDocument/2006/relationships/image" Target="../media/image26.jpe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 Id="rId14"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12"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59D770-BFB8-DB4A-A963-109EE7700D71}"/>
              </a:ext>
            </a:extLst>
          </p:cNvPr>
          <p:cNvSpPr>
            <a:spLocks noGrp="1"/>
          </p:cNvSpPr>
          <p:nvPr>
            <p:ph type="ctrTitle"/>
          </p:nvPr>
        </p:nvSpPr>
        <p:spPr/>
        <p:txBody>
          <a:bodyPr>
            <a:normAutofit/>
          </a:bodyPr>
          <a:lstStyle/>
          <a:p>
            <a:pPr algn="l"/>
            <a:r>
              <a:rPr lang="ja-JP" altLang="ja-JP" sz="4800" b="1">
                <a:solidFill>
                  <a:srgbClr val="454F61"/>
                </a:solidFill>
              </a:rPr>
              <a:t>魚を対象とした</a:t>
            </a:r>
            <a:r>
              <a:rPr lang="en-US" altLang="ja-JP" sz="4800" b="1" dirty="0">
                <a:solidFill>
                  <a:srgbClr val="454F61"/>
                </a:solidFill>
              </a:rPr>
              <a:t>1</a:t>
            </a:r>
            <a:r>
              <a:rPr lang="ja-JP" altLang="ja-JP" sz="4800" b="1">
                <a:solidFill>
                  <a:srgbClr val="454F61"/>
                </a:solidFill>
              </a:rPr>
              <a:t>枚の写真からの</a:t>
            </a:r>
            <a:br>
              <a:rPr lang="ja-JP" altLang="ja-JP" sz="4800" b="1">
                <a:solidFill>
                  <a:srgbClr val="454F61"/>
                </a:solidFill>
              </a:rPr>
            </a:br>
            <a:r>
              <a:rPr lang="ja-JP" altLang="ja-JP" sz="4800" b="1">
                <a:solidFill>
                  <a:srgbClr val="454F61"/>
                </a:solidFill>
              </a:rPr>
              <a:t>デフォルメされた</a:t>
            </a:r>
            <a:r>
              <a:rPr lang="en-US" altLang="ja-JP" sz="4800" b="1" dirty="0">
                <a:solidFill>
                  <a:srgbClr val="454F61"/>
                </a:solidFill>
              </a:rPr>
              <a:t>3D</a:t>
            </a:r>
            <a:r>
              <a:rPr lang="ja-JP" altLang="ja-JP" sz="4800" b="1">
                <a:solidFill>
                  <a:srgbClr val="454F61"/>
                </a:solidFill>
              </a:rPr>
              <a:t>モデル生成</a:t>
            </a:r>
            <a:br>
              <a:rPr lang="ja-JP" altLang="ja-JP">
                <a:solidFill>
                  <a:schemeClr val="bg2">
                    <a:lumMod val="50000"/>
                  </a:schemeClr>
                </a:solidFill>
              </a:rPr>
            </a:br>
            <a:endParaRPr kumimoji="1" lang="ja-JP" altLang="en-US">
              <a:solidFill>
                <a:schemeClr val="bg2">
                  <a:lumMod val="50000"/>
                </a:schemeClr>
              </a:solidFill>
            </a:endParaRPr>
          </a:p>
        </p:txBody>
      </p:sp>
      <p:sp>
        <p:nvSpPr>
          <p:cNvPr id="3" name="字幕 2">
            <a:extLst>
              <a:ext uri="{FF2B5EF4-FFF2-40B4-BE49-F238E27FC236}">
                <a16:creationId xmlns:a16="http://schemas.microsoft.com/office/drawing/2014/main" id="{D3EFC89C-4295-8F44-B631-7823DD92F016}"/>
              </a:ext>
            </a:extLst>
          </p:cNvPr>
          <p:cNvSpPr>
            <a:spLocks noGrp="1"/>
          </p:cNvSpPr>
          <p:nvPr>
            <p:ph type="subTitle" idx="1"/>
          </p:nvPr>
        </p:nvSpPr>
        <p:spPr>
          <a:xfrm>
            <a:off x="1524000" y="4907756"/>
            <a:ext cx="9144000" cy="1655762"/>
          </a:xfrm>
        </p:spPr>
        <p:txBody>
          <a:bodyPr>
            <a:normAutofit/>
          </a:bodyPr>
          <a:lstStyle/>
          <a:p>
            <a:pPr algn="l"/>
            <a:r>
              <a:rPr kumimoji="1" lang="ja-JP" altLang="en-US" sz="2800">
                <a:solidFill>
                  <a:schemeClr val="tx1">
                    <a:lumMod val="65000"/>
                    <a:lumOff val="35000"/>
                  </a:schemeClr>
                </a:solidFill>
              </a:rPr>
              <a:t>食品化学研究室</a:t>
            </a:r>
            <a:endParaRPr kumimoji="1" lang="en-US" altLang="ja-JP" sz="2800" dirty="0">
              <a:solidFill>
                <a:schemeClr val="tx1">
                  <a:lumMod val="65000"/>
                  <a:lumOff val="35000"/>
                </a:schemeClr>
              </a:solidFill>
            </a:endParaRPr>
          </a:p>
          <a:p>
            <a:pPr algn="l"/>
            <a:r>
              <a:rPr lang="en-US" altLang="ja-JP" sz="2800" dirty="0">
                <a:solidFill>
                  <a:schemeClr val="tx1">
                    <a:lumMod val="65000"/>
                    <a:lumOff val="35000"/>
                  </a:schemeClr>
                </a:solidFill>
              </a:rPr>
              <a:t>MB-17113</a:t>
            </a:r>
            <a:r>
              <a:rPr lang="ja-JP" altLang="en-US" sz="2800">
                <a:solidFill>
                  <a:schemeClr val="tx1">
                    <a:lumMod val="65000"/>
                    <a:lumOff val="35000"/>
                  </a:schemeClr>
                </a:solidFill>
              </a:rPr>
              <a:t>　竹田　星南</a:t>
            </a:r>
            <a:endParaRPr kumimoji="1" lang="ja-JP" altLang="en-US" sz="2800">
              <a:solidFill>
                <a:schemeClr val="tx1">
                  <a:lumMod val="65000"/>
                  <a:lumOff val="35000"/>
                </a:schemeClr>
              </a:solidFill>
            </a:endParaRPr>
          </a:p>
        </p:txBody>
      </p:sp>
    </p:spTree>
    <p:extLst>
      <p:ext uri="{BB962C8B-B14F-4D97-AF65-F5344CB8AC3E}">
        <p14:creationId xmlns:p14="http://schemas.microsoft.com/office/powerpoint/2010/main" val="2766212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角丸四角形 55">
            <a:extLst>
              <a:ext uri="{FF2B5EF4-FFF2-40B4-BE49-F238E27FC236}">
                <a16:creationId xmlns:a16="http://schemas.microsoft.com/office/drawing/2014/main" id="{3044E8C3-EF77-5E43-A1C3-0C55EF6FE7ED}"/>
              </a:ext>
            </a:extLst>
          </p:cNvPr>
          <p:cNvSpPr/>
          <p:nvPr/>
        </p:nvSpPr>
        <p:spPr>
          <a:xfrm>
            <a:off x="448509" y="4749801"/>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511624BD-2D1F-704A-862D-1499FECD9FB9}"/>
              </a:ext>
            </a:extLst>
          </p:cNvPr>
          <p:cNvSpPr/>
          <p:nvPr/>
        </p:nvSpPr>
        <p:spPr>
          <a:xfrm>
            <a:off x="5029218" y="1224415"/>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B1D0D055-7CF9-D440-B090-A03EE49E370C}"/>
              </a:ext>
            </a:extLst>
          </p:cNvPr>
          <p:cNvSpPr/>
          <p:nvPr/>
        </p:nvSpPr>
        <p:spPr>
          <a:xfrm>
            <a:off x="5031007" y="4752287"/>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角丸四角形 49">
            <a:extLst>
              <a:ext uri="{FF2B5EF4-FFF2-40B4-BE49-F238E27FC236}">
                <a16:creationId xmlns:a16="http://schemas.microsoft.com/office/drawing/2014/main" id="{592C3962-66A6-D94D-ACA1-FF6BA8A391D4}"/>
              </a:ext>
            </a:extLst>
          </p:cNvPr>
          <p:cNvSpPr/>
          <p:nvPr/>
        </p:nvSpPr>
        <p:spPr>
          <a:xfrm>
            <a:off x="5029218" y="2982696"/>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6FAA8910-E3CC-E34E-A8BF-4D7A42DCF9A8}"/>
              </a:ext>
            </a:extLst>
          </p:cNvPr>
          <p:cNvSpPr/>
          <p:nvPr/>
        </p:nvSpPr>
        <p:spPr>
          <a:xfrm>
            <a:off x="2738245" y="4744047"/>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2581124A-8355-5341-ABC8-D90BCD4B39F4}"/>
              </a:ext>
            </a:extLst>
          </p:cNvPr>
          <p:cNvSpPr/>
          <p:nvPr/>
        </p:nvSpPr>
        <p:spPr>
          <a:xfrm>
            <a:off x="2744930" y="2982697"/>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3E5C78C-5489-1A45-A20A-6CD742EDFF91}"/>
              </a:ext>
            </a:extLst>
          </p:cNvPr>
          <p:cNvSpPr/>
          <p:nvPr/>
        </p:nvSpPr>
        <p:spPr>
          <a:xfrm>
            <a:off x="2741776" y="1239880"/>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789EC696-42C9-2A46-ACC1-40E81A484384}"/>
              </a:ext>
            </a:extLst>
          </p:cNvPr>
          <p:cNvSpPr/>
          <p:nvPr/>
        </p:nvSpPr>
        <p:spPr>
          <a:xfrm>
            <a:off x="448509" y="2987108"/>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C7015CA5-0544-C84B-9650-7D08DC143601}"/>
              </a:ext>
            </a:extLst>
          </p:cNvPr>
          <p:cNvSpPr/>
          <p:nvPr/>
        </p:nvSpPr>
        <p:spPr>
          <a:xfrm>
            <a:off x="1167821" y="3139373"/>
            <a:ext cx="800219" cy="461665"/>
          </a:xfrm>
          <a:prstGeom prst="rect">
            <a:avLst/>
          </a:prstGeom>
        </p:spPr>
        <p:txBody>
          <a:bodyPr wrap="none">
            <a:spAutoFit/>
          </a:bodyPr>
          <a:lstStyle/>
          <a:p>
            <a:r>
              <a:rPr lang="ja-JP" altLang="en-US" sz="2400" b="1">
                <a:solidFill>
                  <a:srgbClr val="454F61"/>
                </a:solidFill>
              </a:rPr>
              <a:t>タイ</a:t>
            </a:r>
          </a:p>
        </p:txBody>
      </p:sp>
      <p:sp>
        <p:nvSpPr>
          <p:cNvPr id="16" name="正方形/長方形 15">
            <a:extLst>
              <a:ext uri="{FF2B5EF4-FFF2-40B4-BE49-F238E27FC236}">
                <a16:creationId xmlns:a16="http://schemas.microsoft.com/office/drawing/2014/main" id="{77A53D38-E6EF-2847-9CDF-BBBCC663509D}"/>
              </a:ext>
            </a:extLst>
          </p:cNvPr>
          <p:cNvSpPr/>
          <p:nvPr/>
        </p:nvSpPr>
        <p:spPr>
          <a:xfrm>
            <a:off x="1171260" y="4844919"/>
            <a:ext cx="800219" cy="461665"/>
          </a:xfrm>
          <a:prstGeom prst="rect">
            <a:avLst/>
          </a:prstGeom>
        </p:spPr>
        <p:txBody>
          <a:bodyPr wrap="none">
            <a:spAutoFit/>
          </a:bodyPr>
          <a:lstStyle/>
          <a:p>
            <a:r>
              <a:rPr lang="ja-JP" altLang="en-US" sz="2400" b="1">
                <a:solidFill>
                  <a:srgbClr val="454F61"/>
                </a:solidFill>
              </a:rPr>
              <a:t>アジ</a:t>
            </a:r>
          </a:p>
        </p:txBody>
      </p:sp>
      <p:pic>
        <p:nvPicPr>
          <p:cNvPr id="49" name="図 48" descr="水, 屋内, テーブル, 魚 が含まれている画像&#10;&#10;自動的に生成された説明">
            <a:extLst>
              <a:ext uri="{FF2B5EF4-FFF2-40B4-BE49-F238E27FC236}">
                <a16:creationId xmlns:a16="http://schemas.microsoft.com/office/drawing/2014/main" id="{7B6504BE-7D32-D64D-9D74-DDD6FC3B6F07}"/>
              </a:ext>
            </a:extLst>
          </p:cNvPr>
          <p:cNvPicPr>
            <a:picLocks noChangeAspect="1"/>
          </p:cNvPicPr>
          <p:nvPr/>
        </p:nvPicPr>
        <p:blipFill>
          <a:blip r:embed="rId3"/>
          <a:stretch>
            <a:fillRect/>
          </a:stretch>
        </p:blipFill>
        <p:spPr>
          <a:xfrm>
            <a:off x="2876195" y="1968187"/>
            <a:ext cx="1927000" cy="726044"/>
          </a:xfrm>
          <a:prstGeom prst="rect">
            <a:avLst/>
          </a:prstGeom>
        </p:spPr>
      </p:pic>
      <p:pic>
        <p:nvPicPr>
          <p:cNvPr id="51" name="図 50" descr="動物, 魚, 屋内 が含まれている画像&#10;&#10;自動的に生成された説明">
            <a:extLst>
              <a:ext uri="{FF2B5EF4-FFF2-40B4-BE49-F238E27FC236}">
                <a16:creationId xmlns:a16="http://schemas.microsoft.com/office/drawing/2014/main" id="{219B4B5D-90C4-1F44-B18E-A8960C5F0797}"/>
              </a:ext>
            </a:extLst>
          </p:cNvPr>
          <p:cNvPicPr>
            <a:picLocks noChangeAspect="1"/>
          </p:cNvPicPr>
          <p:nvPr/>
        </p:nvPicPr>
        <p:blipFill>
          <a:blip r:embed="rId4"/>
          <a:stretch>
            <a:fillRect/>
          </a:stretch>
        </p:blipFill>
        <p:spPr>
          <a:xfrm>
            <a:off x="597109" y="5412873"/>
            <a:ext cx="1937740" cy="796523"/>
          </a:xfrm>
          <a:prstGeom prst="rect">
            <a:avLst/>
          </a:prstGeom>
        </p:spPr>
      </p:pic>
      <p:sp>
        <p:nvSpPr>
          <p:cNvPr id="17" name="正方形/長方形 16">
            <a:extLst>
              <a:ext uri="{FF2B5EF4-FFF2-40B4-BE49-F238E27FC236}">
                <a16:creationId xmlns:a16="http://schemas.microsoft.com/office/drawing/2014/main" id="{26C70518-AC1B-9D46-9DC0-02D32E4C70BC}"/>
              </a:ext>
            </a:extLst>
          </p:cNvPr>
          <p:cNvSpPr/>
          <p:nvPr/>
        </p:nvSpPr>
        <p:spPr>
          <a:xfrm>
            <a:off x="3450657" y="1354807"/>
            <a:ext cx="800219" cy="461665"/>
          </a:xfrm>
          <a:prstGeom prst="rect">
            <a:avLst/>
          </a:prstGeom>
        </p:spPr>
        <p:txBody>
          <a:bodyPr wrap="none">
            <a:spAutoFit/>
          </a:bodyPr>
          <a:lstStyle/>
          <a:p>
            <a:r>
              <a:rPr lang="ja-JP" altLang="en-US" sz="2400" b="1">
                <a:solidFill>
                  <a:srgbClr val="454F61"/>
                </a:solidFill>
              </a:rPr>
              <a:t>ブリ</a:t>
            </a:r>
          </a:p>
        </p:txBody>
      </p:sp>
      <p:sp>
        <p:nvSpPr>
          <p:cNvPr id="19" name="正方形/長方形 18">
            <a:extLst>
              <a:ext uri="{FF2B5EF4-FFF2-40B4-BE49-F238E27FC236}">
                <a16:creationId xmlns:a16="http://schemas.microsoft.com/office/drawing/2014/main" id="{D44DDFC8-DAD7-2F44-B3D1-A32A23CC0B48}"/>
              </a:ext>
            </a:extLst>
          </p:cNvPr>
          <p:cNvSpPr/>
          <p:nvPr/>
        </p:nvSpPr>
        <p:spPr>
          <a:xfrm>
            <a:off x="3457720" y="4844919"/>
            <a:ext cx="800219" cy="461665"/>
          </a:xfrm>
          <a:prstGeom prst="rect">
            <a:avLst/>
          </a:prstGeom>
        </p:spPr>
        <p:txBody>
          <a:bodyPr wrap="none">
            <a:spAutoFit/>
          </a:bodyPr>
          <a:lstStyle/>
          <a:p>
            <a:r>
              <a:rPr lang="ja-JP" altLang="en-US" sz="2400" b="1">
                <a:solidFill>
                  <a:srgbClr val="454F61"/>
                </a:solidFill>
              </a:rPr>
              <a:t>タラ</a:t>
            </a:r>
          </a:p>
        </p:txBody>
      </p:sp>
      <p:sp>
        <p:nvSpPr>
          <p:cNvPr id="20" name="正方形/長方形 19">
            <a:extLst>
              <a:ext uri="{FF2B5EF4-FFF2-40B4-BE49-F238E27FC236}">
                <a16:creationId xmlns:a16="http://schemas.microsoft.com/office/drawing/2014/main" id="{9D2AB722-8F25-124D-96CB-98EAF16AC5E7}"/>
              </a:ext>
            </a:extLst>
          </p:cNvPr>
          <p:cNvSpPr/>
          <p:nvPr/>
        </p:nvSpPr>
        <p:spPr>
          <a:xfrm>
            <a:off x="5431994" y="1354807"/>
            <a:ext cx="1415772" cy="461665"/>
          </a:xfrm>
          <a:prstGeom prst="rect">
            <a:avLst/>
          </a:prstGeom>
        </p:spPr>
        <p:txBody>
          <a:bodyPr wrap="none">
            <a:spAutoFit/>
          </a:bodyPr>
          <a:lstStyle/>
          <a:p>
            <a:r>
              <a:rPr lang="ja-JP" altLang="en-US" sz="2400" b="1">
                <a:solidFill>
                  <a:srgbClr val="454F61"/>
                </a:solidFill>
              </a:rPr>
              <a:t>チゴダラ</a:t>
            </a:r>
          </a:p>
        </p:txBody>
      </p:sp>
      <p:sp>
        <p:nvSpPr>
          <p:cNvPr id="21" name="正方形/長方形 20">
            <a:extLst>
              <a:ext uri="{FF2B5EF4-FFF2-40B4-BE49-F238E27FC236}">
                <a16:creationId xmlns:a16="http://schemas.microsoft.com/office/drawing/2014/main" id="{4083E600-314A-1E45-87D4-39215963AC8B}"/>
              </a:ext>
            </a:extLst>
          </p:cNvPr>
          <p:cNvSpPr/>
          <p:nvPr/>
        </p:nvSpPr>
        <p:spPr>
          <a:xfrm>
            <a:off x="5741206" y="3139373"/>
            <a:ext cx="800219" cy="461665"/>
          </a:xfrm>
          <a:prstGeom prst="rect">
            <a:avLst/>
          </a:prstGeom>
        </p:spPr>
        <p:txBody>
          <a:bodyPr wrap="none">
            <a:spAutoFit/>
          </a:bodyPr>
          <a:lstStyle/>
          <a:p>
            <a:r>
              <a:rPr lang="ja-JP" altLang="en-US" sz="2400" b="1">
                <a:solidFill>
                  <a:srgbClr val="454F61"/>
                </a:solidFill>
              </a:rPr>
              <a:t>サケ</a:t>
            </a:r>
          </a:p>
        </p:txBody>
      </p:sp>
      <p:sp>
        <p:nvSpPr>
          <p:cNvPr id="22" name="正方形/長方形 21">
            <a:extLst>
              <a:ext uri="{FF2B5EF4-FFF2-40B4-BE49-F238E27FC236}">
                <a16:creationId xmlns:a16="http://schemas.microsoft.com/office/drawing/2014/main" id="{87F86BB1-314A-BA48-A820-555DFB1EE842}"/>
              </a:ext>
            </a:extLst>
          </p:cNvPr>
          <p:cNvSpPr/>
          <p:nvPr/>
        </p:nvSpPr>
        <p:spPr>
          <a:xfrm>
            <a:off x="5322971" y="4844919"/>
            <a:ext cx="1723549" cy="461665"/>
          </a:xfrm>
          <a:prstGeom prst="rect">
            <a:avLst/>
          </a:prstGeom>
        </p:spPr>
        <p:txBody>
          <a:bodyPr wrap="none">
            <a:spAutoFit/>
          </a:bodyPr>
          <a:lstStyle/>
          <a:p>
            <a:r>
              <a:rPr lang="ja-JP" altLang="en-US" sz="2400" b="1">
                <a:solidFill>
                  <a:srgbClr val="454F61"/>
                </a:solidFill>
              </a:rPr>
              <a:t>キンメダイ</a:t>
            </a:r>
          </a:p>
        </p:txBody>
      </p:sp>
      <p:sp>
        <p:nvSpPr>
          <p:cNvPr id="18" name="正方形/長方形 17">
            <a:extLst>
              <a:ext uri="{FF2B5EF4-FFF2-40B4-BE49-F238E27FC236}">
                <a16:creationId xmlns:a16="http://schemas.microsoft.com/office/drawing/2014/main" id="{E799A8A1-6D2C-924F-A064-BA5B723DC848}"/>
              </a:ext>
            </a:extLst>
          </p:cNvPr>
          <p:cNvSpPr/>
          <p:nvPr/>
        </p:nvSpPr>
        <p:spPr>
          <a:xfrm>
            <a:off x="3455483" y="3139373"/>
            <a:ext cx="800219" cy="461665"/>
          </a:xfrm>
          <a:prstGeom prst="rect">
            <a:avLst/>
          </a:prstGeom>
        </p:spPr>
        <p:txBody>
          <a:bodyPr wrap="none">
            <a:spAutoFit/>
          </a:bodyPr>
          <a:lstStyle/>
          <a:p>
            <a:r>
              <a:rPr lang="ja-JP" altLang="en-US" sz="2400" b="1">
                <a:solidFill>
                  <a:srgbClr val="454F61"/>
                </a:solidFill>
              </a:rPr>
              <a:t>フグ</a:t>
            </a:r>
          </a:p>
        </p:txBody>
      </p:sp>
      <p:pic>
        <p:nvPicPr>
          <p:cNvPr id="45" name="図 44" descr="魚, 動物 が含まれている画像&#10;&#10;自動的に生成された説明">
            <a:extLst>
              <a:ext uri="{FF2B5EF4-FFF2-40B4-BE49-F238E27FC236}">
                <a16:creationId xmlns:a16="http://schemas.microsoft.com/office/drawing/2014/main" id="{4DCE90BE-F19A-924A-817E-B51557FAD73C}"/>
              </a:ext>
            </a:extLst>
          </p:cNvPr>
          <p:cNvPicPr>
            <a:picLocks noChangeAspect="1"/>
          </p:cNvPicPr>
          <p:nvPr/>
        </p:nvPicPr>
        <p:blipFill rotWithShape="1">
          <a:blip r:embed="rId5"/>
          <a:srcRect l="2315" r="1839"/>
          <a:stretch/>
        </p:blipFill>
        <p:spPr>
          <a:xfrm>
            <a:off x="5094557" y="3729410"/>
            <a:ext cx="2090240" cy="803464"/>
          </a:xfrm>
          <a:prstGeom prst="rect">
            <a:avLst/>
          </a:prstGeom>
        </p:spPr>
      </p:pic>
      <p:pic>
        <p:nvPicPr>
          <p:cNvPr id="47" name="図 46" descr="人の足&#10;&#10;中程度の精度で自動的に生成された説明">
            <a:extLst>
              <a:ext uri="{FF2B5EF4-FFF2-40B4-BE49-F238E27FC236}">
                <a16:creationId xmlns:a16="http://schemas.microsoft.com/office/drawing/2014/main" id="{E0DD8656-1B19-3A41-BC5D-63D6D8258900}"/>
              </a:ext>
            </a:extLst>
          </p:cNvPr>
          <p:cNvPicPr>
            <a:picLocks noChangeAspect="1"/>
          </p:cNvPicPr>
          <p:nvPr/>
        </p:nvPicPr>
        <p:blipFill>
          <a:blip r:embed="rId6"/>
          <a:stretch>
            <a:fillRect/>
          </a:stretch>
        </p:blipFill>
        <p:spPr>
          <a:xfrm>
            <a:off x="5105821" y="1975794"/>
            <a:ext cx="2063232" cy="697821"/>
          </a:xfrm>
          <a:prstGeom prst="rect">
            <a:avLst/>
          </a:prstGeom>
        </p:spPr>
      </p:pic>
      <p:pic>
        <p:nvPicPr>
          <p:cNvPr id="41" name="図 40" descr="動物, 魚, 座る, テーブル が含まれている画像&#10;&#10;自動的に生成された説明">
            <a:extLst>
              <a:ext uri="{FF2B5EF4-FFF2-40B4-BE49-F238E27FC236}">
                <a16:creationId xmlns:a16="http://schemas.microsoft.com/office/drawing/2014/main" id="{F7527A06-21FB-EE45-97C5-4305D2A2041E}"/>
              </a:ext>
            </a:extLst>
          </p:cNvPr>
          <p:cNvPicPr>
            <a:picLocks noChangeAspect="1"/>
          </p:cNvPicPr>
          <p:nvPr/>
        </p:nvPicPr>
        <p:blipFill>
          <a:blip r:embed="rId7"/>
          <a:stretch>
            <a:fillRect/>
          </a:stretch>
        </p:blipFill>
        <p:spPr>
          <a:xfrm>
            <a:off x="5197653" y="5439366"/>
            <a:ext cx="1943763" cy="798999"/>
          </a:xfrm>
          <a:prstGeom prst="rect">
            <a:avLst/>
          </a:prstGeom>
        </p:spPr>
      </p:pic>
      <p:pic>
        <p:nvPicPr>
          <p:cNvPr id="66" name="図 65" descr="魚, 動物, 屋内, テーブル が含まれている画像&#10;&#10;自動的に生成された説明">
            <a:extLst>
              <a:ext uri="{FF2B5EF4-FFF2-40B4-BE49-F238E27FC236}">
                <a16:creationId xmlns:a16="http://schemas.microsoft.com/office/drawing/2014/main" id="{5060C61A-03D9-7A47-AEE9-1B34E4ACB7B4}"/>
              </a:ext>
            </a:extLst>
          </p:cNvPr>
          <p:cNvPicPr>
            <a:picLocks noChangeAspect="1"/>
          </p:cNvPicPr>
          <p:nvPr/>
        </p:nvPicPr>
        <p:blipFill rotWithShape="1">
          <a:blip r:embed="rId8"/>
          <a:srcRect l="2691" r="1903"/>
          <a:stretch/>
        </p:blipFill>
        <p:spPr>
          <a:xfrm>
            <a:off x="2824003" y="3722038"/>
            <a:ext cx="2076139" cy="758502"/>
          </a:xfrm>
          <a:prstGeom prst="rect">
            <a:avLst/>
          </a:prstGeom>
        </p:spPr>
      </p:pic>
      <p:pic>
        <p:nvPicPr>
          <p:cNvPr id="70" name="図 69" descr="魚, 動物, 鳥, 小さい が含まれている画像&#10;&#10;自動的に生成された説明">
            <a:extLst>
              <a:ext uri="{FF2B5EF4-FFF2-40B4-BE49-F238E27FC236}">
                <a16:creationId xmlns:a16="http://schemas.microsoft.com/office/drawing/2014/main" id="{EB3FC3CC-D56E-014C-8911-AE80B30178BC}"/>
              </a:ext>
            </a:extLst>
          </p:cNvPr>
          <p:cNvPicPr>
            <a:picLocks noChangeAspect="1"/>
          </p:cNvPicPr>
          <p:nvPr/>
        </p:nvPicPr>
        <p:blipFill>
          <a:blip r:embed="rId9"/>
          <a:stretch>
            <a:fillRect/>
          </a:stretch>
        </p:blipFill>
        <p:spPr>
          <a:xfrm>
            <a:off x="662340" y="3606244"/>
            <a:ext cx="1812029" cy="968290"/>
          </a:xfrm>
          <a:prstGeom prst="rect">
            <a:avLst/>
          </a:prstGeom>
        </p:spPr>
      </p:pic>
      <p:pic>
        <p:nvPicPr>
          <p:cNvPr id="72" name="図 71" descr="動物, 魚, 屋内, 鳥 が含まれている画像&#10;&#10;自動的に生成された説明">
            <a:extLst>
              <a:ext uri="{FF2B5EF4-FFF2-40B4-BE49-F238E27FC236}">
                <a16:creationId xmlns:a16="http://schemas.microsoft.com/office/drawing/2014/main" id="{D890DD66-5CA5-024E-8958-B099D837B883}"/>
              </a:ext>
            </a:extLst>
          </p:cNvPr>
          <p:cNvPicPr>
            <a:picLocks noChangeAspect="1"/>
          </p:cNvPicPr>
          <p:nvPr/>
        </p:nvPicPr>
        <p:blipFill>
          <a:blip r:embed="rId10"/>
          <a:stretch>
            <a:fillRect/>
          </a:stretch>
        </p:blipFill>
        <p:spPr>
          <a:xfrm>
            <a:off x="2856720" y="5538393"/>
            <a:ext cx="1965951" cy="544813"/>
          </a:xfrm>
          <a:prstGeom prst="rect">
            <a:avLst/>
          </a:prstGeom>
        </p:spPr>
      </p:pic>
      <p:sp>
        <p:nvSpPr>
          <p:cNvPr id="34" name="角丸四角形 33">
            <a:extLst>
              <a:ext uri="{FF2B5EF4-FFF2-40B4-BE49-F238E27FC236}">
                <a16:creationId xmlns:a16="http://schemas.microsoft.com/office/drawing/2014/main" id="{A61C7383-03FD-AB49-9588-73E1A4A9AF65}"/>
              </a:ext>
            </a:extLst>
          </p:cNvPr>
          <p:cNvSpPr/>
          <p:nvPr/>
        </p:nvSpPr>
        <p:spPr>
          <a:xfrm>
            <a:off x="455317" y="1224415"/>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363F3F0C-BC95-A24E-A15C-C3905F5B6055}"/>
              </a:ext>
            </a:extLst>
          </p:cNvPr>
          <p:cNvSpPr txBox="1"/>
          <p:nvPr/>
        </p:nvSpPr>
        <p:spPr>
          <a:xfrm>
            <a:off x="1027638" y="1354807"/>
            <a:ext cx="1107996" cy="461665"/>
          </a:xfrm>
          <a:prstGeom prst="rect">
            <a:avLst/>
          </a:prstGeom>
          <a:noFill/>
        </p:spPr>
        <p:txBody>
          <a:bodyPr wrap="none" rtlCol="0">
            <a:spAutoFit/>
          </a:bodyPr>
          <a:lstStyle/>
          <a:p>
            <a:r>
              <a:rPr lang="ja-JP" altLang="en-US" sz="2400" b="1">
                <a:solidFill>
                  <a:srgbClr val="454F61"/>
                </a:solidFill>
              </a:rPr>
              <a:t>マグロ</a:t>
            </a:r>
          </a:p>
        </p:txBody>
      </p:sp>
      <p:pic>
        <p:nvPicPr>
          <p:cNvPr id="42" name="図 41" descr="魚, 動物, 座る, テーブル が含まれている画像&#10;&#10;自動的に生成された説明">
            <a:extLst>
              <a:ext uri="{FF2B5EF4-FFF2-40B4-BE49-F238E27FC236}">
                <a16:creationId xmlns:a16="http://schemas.microsoft.com/office/drawing/2014/main" id="{76FD95AB-6C0D-9A44-8927-82378B54F164}"/>
              </a:ext>
            </a:extLst>
          </p:cNvPr>
          <p:cNvPicPr>
            <a:picLocks noChangeAspect="1"/>
          </p:cNvPicPr>
          <p:nvPr/>
        </p:nvPicPr>
        <p:blipFill>
          <a:blip r:embed="rId11"/>
          <a:stretch>
            <a:fillRect/>
          </a:stretch>
        </p:blipFill>
        <p:spPr>
          <a:xfrm>
            <a:off x="589671" y="1869517"/>
            <a:ext cx="1962243" cy="831679"/>
          </a:xfrm>
          <a:prstGeom prst="rect">
            <a:avLst/>
          </a:prstGeom>
        </p:spPr>
      </p:pic>
      <p:sp>
        <p:nvSpPr>
          <p:cNvPr id="3" name="テキスト ボックス 2">
            <a:extLst>
              <a:ext uri="{FF2B5EF4-FFF2-40B4-BE49-F238E27FC236}">
                <a16:creationId xmlns:a16="http://schemas.microsoft.com/office/drawing/2014/main" id="{F83AF29F-475B-4443-BDFB-6DF8F535F561}"/>
              </a:ext>
            </a:extLst>
          </p:cNvPr>
          <p:cNvSpPr txBox="1"/>
          <p:nvPr/>
        </p:nvSpPr>
        <p:spPr>
          <a:xfrm>
            <a:off x="5509182" y="5689255"/>
            <a:ext cx="184731" cy="369332"/>
          </a:xfrm>
          <a:prstGeom prst="rect">
            <a:avLst/>
          </a:prstGeom>
          <a:noFill/>
        </p:spPr>
        <p:txBody>
          <a:bodyPr wrap="none" rtlCol="0">
            <a:spAutoFit/>
          </a:bodyPr>
          <a:lstStyle/>
          <a:p>
            <a:endParaRPr kumimoji="1" lang="ja-JP" altLang="en-US"/>
          </a:p>
        </p:txBody>
      </p:sp>
      <p:sp>
        <p:nvSpPr>
          <p:cNvPr id="92" name="正方形/長方形 91">
            <a:extLst>
              <a:ext uri="{FF2B5EF4-FFF2-40B4-BE49-F238E27FC236}">
                <a16:creationId xmlns:a16="http://schemas.microsoft.com/office/drawing/2014/main" id="{E13CDA18-466E-F843-B08F-3F7F0893FF49}"/>
              </a:ext>
            </a:extLst>
          </p:cNvPr>
          <p:cNvSpPr/>
          <p:nvPr/>
        </p:nvSpPr>
        <p:spPr>
          <a:xfrm>
            <a:off x="448509" y="6512221"/>
            <a:ext cx="11143641" cy="338554"/>
          </a:xfrm>
          <a:prstGeom prst="rect">
            <a:avLst/>
          </a:prstGeom>
        </p:spPr>
        <p:txBody>
          <a:bodyPr wrap="square">
            <a:spAutoFit/>
          </a:bodyPr>
          <a:lstStyle/>
          <a:p>
            <a:r>
              <a:rPr lang="ja-JP" altLang="en-US" sz="1600">
                <a:ea typeface="游明朝" panose="02020400000000000000" pitchFamily="18" charset="-128"/>
                <a:cs typeface="ＭＳ Ｐゴシック" panose="020B0600070205080204" pitchFamily="34" charset="-128"/>
              </a:rPr>
              <a:t>参考：海の魚大図鑑，日東書院本社，石川 皓章  </a:t>
            </a:r>
            <a:r>
              <a:rPr lang="en-US" altLang="ja-JP" sz="1600" dirty="0">
                <a:ea typeface="游明朝" panose="02020400000000000000" pitchFamily="18" charset="-128"/>
                <a:cs typeface="ＭＳ Ｐゴシック" panose="020B0600070205080204" pitchFamily="34" charset="-128"/>
              </a:rPr>
              <a:t>(</a:t>
            </a:r>
            <a:r>
              <a:rPr lang="ja-JP" altLang="en-US" sz="1600">
                <a:ea typeface="游明朝" panose="02020400000000000000" pitchFamily="18" charset="-128"/>
                <a:cs typeface="ＭＳ Ｐゴシック" panose="020B0600070205080204" pitchFamily="34" charset="-128"/>
              </a:rPr>
              <a:t>著</a:t>
            </a:r>
            <a:r>
              <a:rPr lang="en-US" altLang="ja-JP" sz="1600" dirty="0">
                <a:ea typeface="游明朝" panose="02020400000000000000" pitchFamily="18" charset="-128"/>
                <a:cs typeface="ＭＳ Ｐゴシック" panose="020B0600070205080204" pitchFamily="34" charset="-128"/>
              </a:rPr>
              <a:t>), </a:t>
            </a:r>
            <a:r>
              <a:rPr lang="ja-JP" altLang="en-US" sz="1600">
                <a:ea typeface="游明朝" panose="02020400000000000000" pitchFamily="18" charset="-128"/>
                <a:cs typeface="ＭＳ Ｐゴシック" panose="020B0600070205080204" pitchFamily="34" charset="-128"/>
              </a:rPr>
              <a:t>瀬能 宏 </a:t>
            </a:r>
            <a:r>
              <a:rPr lang="en-US" altLang="ja-JP" sz="1600" dirty="0">
                <a:ea typeface="游明朝" panose="02020400000000000000" pitchFamily="18" charset="-128"/>
                <a:cs typeface="ＭＳ Ｐゴシック" panose="020B0600070205080204" pitchFamily="34" charset="-128"/>
              </a:rPr>
              <a:t>(</a:t>
            </a:r>
            <a:r>
              <a:rPr lang="ja-JP" altLang="en-US" sz="1600">
                <a:ea typeface="游明朝" panose="02020400000000000000" pitchFamily="18" charset="-128"/>
                <a:cs typeface="ＭＳ Ｐゴシック" panose="020B0600070205080204" pitchFamily="34" charset="-128"/>
              </a:rPr>
              <a:t>監修</a:t>
            </a:r>
            <a:r>
              <a:rPr lang="en-US" altLang="ja-JP" sz="1600" dirty="0">
                <a:ea typeface="游明朝" panose="02020400000000000000" pitchFamily="18" charset="-128"/>
                <a:cs typeface="ＭＳ Ｐゴシック" panose="020B0600070205080204" pitchFamily="34" charset="-128"/>
              </a:rPr>
              <a:t>), </a:t>
            </a:r>
            <a:r>
              <a:rPr lang="ja-JP" altLang="en-US" sz="1600">
                <a:ea typeface="游明朝" panose="02020400000000000000" pitchFamily="18" charset="-128"/>
                <a:cs typeface="ＭＳ Ｐゴシック" panose="020B0600070205080204" pitchFamily="34" charset="-128"/>
              </a:rPr>
              <a:t>隔週刊つり情報編集部 </a:t>
            </a:r>
            <a:r>
              <a:rPr lang="en-US" altLang="ja-JP" sz="1600" dirty="0">
                <a:ea typeface="游明朝" panose="02020400000000000000" pitchFamily="18" charset="-128"/>
                <a:cs typeface="ＭＳ Ｐゴシック" panose="020B0600070205080204" pitchFamily="34" charset="-128"/>
              </a:rPr>
              <a:t>(</a:t>
            </a:r>
            <a:r>
              <a:rPr lang="ja-JP" altLang="en-US" sz="1600">
                <a:ea typeface="游明朝" panose="02020400000000000000" pitchFamily="18" charset="-128"/>
                <a:cs typeface="ＭＳ Ｐゴシック" panose="020B0600070205080204" pitchFamily="34" charset="-128"/>
              </a:rPr>
              <a:t>編集</a:t>
            </a:r>
            <a:r>
              <a:rPr lang="en-US" altLang="ja-JP" sz="1600" dirty="0">
                <a:ea typeface="游明朝" panose="02020400000000000000" pitchFamily="18" charset="-128"/>
                <a:cs typeface="ＭＳ Ｐゴシック" panose="020B0600070205080204" pitchFamily="34" charset="-128"/>
              </a:rPr>
              <a:t>)</a:t>
            </a:r>
            <a:r>
              <a:rPr lang="ja-JP" altLang="en-US" sz="1600">
                <a:ea typeface="游明朝" panose="02020400000000000000" pitchFamily="18" charset="-128"/>
                <a:cs typeface="ＭＳ Ｐゴシック" panose="020B0600070205080204" pitchFamily="34" charset="-128"/>
              </a:rPr>
              <a:t>，</a:t>
            </a:r>
            <a:r>
              <a:rPr lang="en-US" altLang="ja-JP" sz="1600" dirty="0">
                <a:ea typeface="游明朝" panose="02020400000000000000" pitchFamily="18" charset="-128"/>
                <a:cs typeface="ＭＳ Ｐゴシック" panose="020B0600070205080204" pitchFamily="34" charset="-128"/>
              </a:rPr>
              <a:t>p16,17</a:t>
            </a:r>
            <a:endParaRPr lang="ja-JP" altLang="en-US" sz="1600"/>
          </a:p>
        </p:txBody>
      </p:sp>
      <p:sp>
        <p:nvSpPr>
          <p:cNvPr id="55" name="タイトル 1">
            <a:extLst>
              <a:ext uri="{FF2B5EF4-FFF2-40B4-BE49-F238E27FC236}">
                <a16:creationId xmlns:a16="http://schemas.microsoft.com/office/drawing/2014/main" id="{42D59EC3-594C-9045-B25F-4F9E4389C05E}"/>
              </a:ext>
            </a:extLst>
          </p:cNvPr>
          <p:cNvSpPr txBox="1">
            <a:spLocks/>
          </p:cNvSpPr>
          <p:nvPr/>
        </p:nvSpPr>
        <p:spPr>
          <a:xfrm>
            <a:off x="455317" y="-609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solidFill>
                  <a:srgbClr val="E06A00"/>
                </a:solidFill>
              </a:rPr>
              <a:t>体型のタイプ</a:t>
            </a:r>
          </a:p>
        </p:txBody>
      </p:sp>
      <p:sp>
        <p:nvSpPr>
          <p:cNvPr id="58" name="角丸四角形 57">
            <a:extLst>
              <a:ext uri="{FF2B5EF4-FFF2-40B4-BE49-F238E27FC236}">
                <a16:creationId xmlns:a16="http://schemas.microsoft.com/office/drawing/2014/main" id="{A2CA6704-E653-3E4F-B6AC-6F0436B35EF6}"/>
              </a:ext>
            </a:extLst>
          </p:cNvPr>
          <p:cNvSpPr/>
          <p:nvPr/>
        </p:nvSpPr>
        <p:spPr>
          <a:xfrm>
            <a:off x="7313506" y="2982695"/>
            <a:ext cx="2191458"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角丸四角形 60">
            <a:extLst>
              <a:ext uri="{FF2B5EF4-FFF2-40B4-BE49-F238E27FC236}">
                <a16:creationId xmlns:a16="http://schemas.microsoft.com/office/drawing/2014/main" id="{B6FEA313-E23C-D64F-8850-73455AE5EBC7}"/>
              </a:ext>
            </a:extLst>
          </p:cNvPr>
          <p:cNvSpPr/>
          <p:nvPr/>
        </p:nvSpPr>
        <p:spPr>
          <a:xfrm>
            <a:off x="7314217" y="1239880"/>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C5E27C2E-5E2A-244D-9EEF-8DD24BF78D7C}"/>
              </a:ext>
            </a:extLst>
          </p:cNvPr>
          <p:cNvSpPr/>
          <p:nvPr/>
        </p:nvSpPr>
        <p:spPr>
          <a:xfrm>
            <a:off x="9599216" y="1239879"/>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角丸四角形 66">
            <a:extLst>
              <a:ext uri="{FF2B5EF4-FFF2-40B4-BE49-F238E27FC236}">
                <a16:creationId xmlns:a16="http://schemas.microsoft.com/office/drawing/2014/main" id="{84B4D4A7-D0F5-B34E-AF0B-57E89763A387}"/>
              </a:ext>
            </a:extLst>
          </p:cNvPr>
          <p:cNvSpPr/>
          <p:nvPr/>
        </p:nvSpPr>
        <p:spPr>
          <a:xfrm>
            <a:off x="9571076" y="2982695"/>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角丸四角形 67">
            <a:extLst>
              <a:ext uri="{FF2B5EF4-FFF2-40B4-BE49-F238E27FC236}">
                <a16:creationId xmlns:a16="http://schemas.microsoft.com/office/drawing/2014/main" id="{4F68A0DF-10DE-9647-A1A0-ED677F8B17BF}"/>
              </a:ext>
            </a:extLst>
          </p:cNvPr>
          <p:cNvSpPr/>
          <p:nvPr/>
        </p:nvSpPr>
        <p:spPr>
          <a:xfrm>
            <a:off x="9571076" y="4744047"/>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角丸四角形 68">
            <a:extLst>
              <a:ext uri="{FF2B5EF4-FFF2-40B4-BE49-F238E27FC236}">
                <a16:creationId xmlns:a16="http://schemas.microsoft.com/office/drawing/2014/main" id="{6E26F483-25F4-D648-BBB3-96E04FAB37B1}"/>
              </a:ext>
            </a:extLst>
          </p:cNvPr>
          <p:cNvSpPr/>
          <p:nvPr/>
        </p:nvSpPr>
        <p:spPr>
          <a:xfrm>
            <a:off x="9622274" y="2987108"/>
            <a:ext cx="2191458"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角丸四角形 70">
            <a:extLst>
              <a:ext uri="{FF2B5EF4-FFF2-40B4-BE49-F238E27FC236}">
                <a16:creationId xmlns:a16="http://schemas.microsoft.com/office/drawing/2014/main" id="{7B87F661-0D34-4C4F-B865-E0E06368AEE2}"/>
              </a:ext>
            </a:extLst>
          </p:cNvPr>
          <p:cNvSpPr/>
          <p:nvPr/>
        </p:nvSpPr>
        <p:spPr>
          <a:xfrm>
            <a:off x="9592408" y="4749801"/>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角丸四角形 72">
            <a:extLst>
              <a:ext uri="{FF2B5EF4-FFF2-40B4-BE49-F238E27FC236}">
                <a16:creationId xmlns:a16="http://schemas.microsoft.com/office/drawing/2014/main" id="{48011CB7-1057-6545-93F1-8B290058EBE9}"/>
              </a:ext>
            </a:extLst>
          </p:cNvPr>
          <p:cNvSpPr/>
          <p:nvPr/>
        </p:nvSpPr>
        <p:spPr>
          <a:xfrm>
            <a:off x="9599216" y="1224415"/>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正方形/長方形 74">
            <a:extLst>
              <a:ext uri="{FF2B5EF4-FFF2-40B4-BE49-F238E27FC236}">
                <a16:creationId xmlns:a16="http://schemas.microsoft.com/office/drawing/2014/main" id="{3AA8A43F-4BFF-B84C-B736-168D22B270AC}"/>
              </a:ext>
            </a:extLst>
          </p:cNvPr>
          <p:cNvSpPr/>
          <p:nvPr/>
        </p:nvSpPr>
        <p:spPr>
          <a:xfrm>
            <a:off x="7788278" y="1354807"/>
            <a:ext cx="1415772" cy="461665"/>
          </a:xfrm>
          <a:prstGeom prst="rect">
            <a:avLst/>
          </a:prstGeom>
        </p:spPr>
        <p:txBody>
          <a:bodyPr wrap="none">
            <a:spAutoFit/>
          </a:bodyPr>
          <a:lstStyle/>
          <a:p>
            <a:r>
              <a:rPr lang="ja-JP" altLang="en-US" sz="2400" b="1">
                <a:solidFill>
                  <a:srgbClr val="454F61"/>
                </a:solidFill>
              </a:rPr>
              <a:t>カワハギ</a:t>
            </a:r>
          </a:p>
        </p:txBody>
      </p:sp>
      <p:pic>
        <p:nvPicPr>
          <p:cNvPr id="76" name="図 75" descr="魚, 動物, 茶色, 座る が含まれている画像&#10;&#10;自動的に生成された説明">
            <a:extLst>
              <a:ext uri="{FF2B5EF4-FFF2-40B4-BE49-F238E27FC236}">
                <a16:creationId xmlns:a16="http://schemas.microsoft.com/office/drawing/2014/main" id="{72BF02DA-9EEC-4C44-AE64-38DCC98F12D1}"/>
              </a:ext>
            </a:extLst>
          </p:cNvPr>
          <p:cNvPicPr>
            <a:picLocks noChangeAspect="1"/>
          </p:cNvPicPr>
          <p:nvPr/>
        </p:nvPicPr>
        <p:blipFill>
          <a:blip r:embed="rId12"/>
          <a:stretch>
            <a:fillRect/>
          </a:stretch>
        </p:blipFill>
        <p:spPr>
          <a:xfrm>
            <a:off x="7600938" y="1834974"/>
            <a:ext cx="1666804" cy="979462"/>
          </a:xfrm>
          <a:prstGeom prst="rect">
            <a:avLst/>
          </a:prstGeom>
        </p:spPr>
      </p:pic>
      <p:sp>
        <p:nvSpPr>
          <p:cNvPr id="79" name="角丸四角形 78">
            <a:extLst>
              <a:ext uri="{FF2B5EF4-FFF2-40B4-BE49-F238E27FC236}">
                <a16:creationId xmlns:a16="http://schemas.microsoft.com/office/drawing/2014/main" id="{37ECEFFC-D475-DE4B-A118-A4FA0F6B54E8}"/>
              </a:ext>
            </a:extLst>
          </p:cNvPr>
          <p:cNvSpPr/>
          <p:nvPr/>
        </p:nvSpPr>
        <p:spPr>
          <a:xfrm>
            <a:off x="7320743" y="4744046"/>
            <a:ext cx="2174121"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a:extLst>
              <a:ext uri="{FF2B5EF4-FFF2-40B4-BE49-F238E27FC236}">
                <a16:creationId xmlns:a16="http://schemas.microsoft.com/office/drawing/2014/main" id="{924D0A93-3E37-074C-BACB-A81ECBFDF3A8}"/>
              </a:ext>
            </a:extLst>
          </p:cNvPr>
          <p:cNvSpPr/>
          <p:nvPr/>
        </p:nvSpPr>
        <p:spPr>
          <a:xfrm>
            <a:off x="7880293" y="3139373"/>
            <a:ext cx="1107996" cy="461665"/>
          </a:xfrm>
          <a:prstGeom prst="rect">
            <a:avLst/>
          </a:prstGeom>
        </p:spPr>
        <p:txBody>
          <a:bodyPr wrap="none">
            <a:spAutoFit/>
          </a:bodyPr>
          <a:lstStyle/>
          <a:p>
            <a:r>
              <a:rPr lang="ja-JP" altLang="en-US" sz="2400" b="1">
                <a:solidFill>
                  <a:srgbClr val="454F61"/>
                </a:solidFill>
              </a:rPr>
              <a:t>カレイ</a:t>
            </a:r>
          </a:p>
        </p:txBody>
      </p:sp>
      <p:sp>
        <p:nvSpPr>
          <p:cNvPr id="81" name="正方形/長方形 80">
            <a:extLst>
              <a:ext uri="{FF2B5EF4-FFF2-40B4-BE49-F238E27FC236}">
                <a16:creationId xmlns:a16="http://schemas.microsoft.com/office/drawing/2014/main" id="{2257C2EC-4658-D640-8207-A7BCB26512E0}"/>
              </a:ext>
            </a:extLst>
          </p:cNvPr>
          <p:cNvSpPr/>
          <p:nvPr/>
        </p:nvSpPr>
        <p:spPr>
          <a:xfrm>
            <a:off x="8011594" y="4844919"/>
            <a:ext cx="800219" cy="461665"/>
          </a:xfrm>
          <a:prstGeom prst="rect">
            <a:avLst/>
          </a:prstGeom>
        </p:spPr>
        <p:txBody>
          <a:bodyPr wrap="none">
            <a:spAutoFit/>
          </a:bodyPr>
          <a:lstStyle/>
          <a:p>
            <a:r>
              <a:rPr lang="ja-JP" altLang="en-US" sz="2400" b="1">
                <a:solidFill>
                  <a:srgbClr val="454F61"/>
                </a:solidFill>
              </a:rPr>
              <a:t>コチ</a:t>
            </a:r>
          </a:p>
        </p:txBody>
      </p:sp>
      <p:sp>
        <p:nvSpPr>
          <p:cNvPr id="83" name="正方形/長方形 82">
            <a:extLst>
              <a:ext uri="{FF2B5EF4-FFF2-40B4-BE49-F238E27FC236}">
                <a16:creationId xmlns:a16="http://schemas.microsoft.com/office/drawing/2014/main" id="{8D692C76-2B47-F54B-BC33-C3A7E078DEC9}"/>
              </a:ext>
            </a:extLst>
          </p:cNvPr>
          <p:cNvSpPr/>
          <p:nvPr/>
        </p:nvSpPr>
        <p:spPr>
          <a:xfrm>
            <a:off x="10314905" y="1354807"/>
            <a:ext cx="800219" cy="461665"/>
          </a:xfrm>
          <a:prstGeom prst="rect">
            <a:avLst/>
          </a:prstGeom>
        </p:spPr>
        <p:txBody>
          <a:bodyPr wrap="none">
            <a:spAutoFit/>
          </a:bodyPr>
          <a:lstStyle/>
          <a:p>
            <a:r>
              <a:rPr lang="ja-JP" altLang="en-US" sz="2400" b="1">
                <a:solidFill>
                  <a:srgbClr val="454F61"/>
                </a:solidFill>
              </a:rPr>
              <a:t>サメ</a:t>
            </a:r>
          </a:p>
        </p:txBody>
      </p:sp>
      <p:sp>
        <p:nvSpPr>
          <p:cNvPr id="84" name="正方形/長方形 83">
            <a:extLst>
              <a:ext uri="{FF2B5EF4-FFF2-40B4-BE49-F238E27FC236}">
                <a16:creationId xmlns:a16="http://schemas.microsoft.com/office/drawing/2014/main" id="{D5A1D900-C0D2-214A-BFB0-E5E8B1D6D5A4}"/>
              </a:ext>
            </a:extLst>
          </p:cNvPr>
          <p:cNvSpPr/>
          <p:nvPr/>
        </p:nvSpPr>
        <p:spPr>
          <a:xfrm>
            <a:off x="9995184" y="3139373"/>
            <a:ext cx="1415772" cy="461665"/>
          </a:xfrm>
          <a:prstGeom prst="rect">
            <a:avLst/>
          </a:prstGeom>
        </p:spPr>
        <p:txBody>
          <a:bodyPr wrap="none">
            <a:spAutoFit/>
          </a:bodyPr>
          <a:lstStyle/>
          <a:p>
            <a:r>
              <a:rPr lang="ja-JP" altLang="en-US" sz="2400" b="1">
                <a:solidFill>
                  <a:srgbClr val="454F61"/>
                </a:solidFill>
              </a:rPr>
              <a:t>アンコウ</a:t>
            </a:r>
          </a:p>
        </p:txBody>
      </p:sp>
      <p:sp>
        <p:nvSpPr>
          <p:cNvPr id="85" name="正方形/長方形 84">
            <a:extLst>
              <a:ext uri="{FF2B5EF4-FFF2-40B4-BE49-F238E27FC236}">
                <a16:creationId xmlns:a16="http://schemas.microsoft.com/office/drawing/2014/main" id="{09F8386E-7422-0F4B-B052-912459C72608}"/>
              </a:ext>
            </a:extLst>
          </p:cNvPr>
          <p:cNvSpPr/>
          <p:nvPr/>
        </p:nvSpPr>
        <p:spPr>
          <a:xfrm>
            <a:off x="10162404" y="4844919"/>
            <a:ext cx="1107996" cy="461665"/>
          </a:xfrm>
          <a:prstGeom prst="rect">
            <a:avLst/>
          </a:prstGeom>
        </p:spPr>
        <p:txBody>
          <a:bodyPr wrap="none">
            <a:spAutoFit/>
          </a:bodyPr>
          <a:lstStyle/>
          <a:p>
            <a:r>
              <a:rPr lang="ja-JP" altLang="en-US" sz="2400" b="1">
                <a:solidFill>
                  <a:srgbClr val="454F61"/>
                </a:solidFill>
              </a:rPr>
              <a:t>ウナギ</a:t>
            </a:r>
          </a:p>
        </p:txBody>
      </p:sp>
      <p:pic>
        <p:nvPicPr>
          <p:cNvPr id="87" name="図 86" descr="動物, 魚, 食品, 座る が含まれている画像&#10;&#10;自動的に生成された説明">
            <a:extLst>
              <a:ext uri="{FF2B5EF4-FFF2-40B4-BE49-F238E27FC236}">
                <a16:creationId xmlns:a16="http://schemas.microsoft.com/office/drawing/2014/main" id="{DC0714A5-84FA-BC44-9EFE-B0C9F810B426}"/>
              </a:ext>
            </a:extLst>
          </p:cNvPr>
          <p:cNvPicPr>
            <a:picLocks noChangeAspect="1"/>
          </p:cNvPicPr>
          <p:nvPr/>
        </p:nvPicPr>
        <p:blipFill>
          <a:blip r:embed="rId13"/>
          <a:stretch>
            <a:fillRect/>
          </a:stretch>
        </p:blipFill>
        <p:spPr>
          <a:xfrm>
            <a:off x="7523085" y="3592659"/>
            <a:ext cx="1803587" cy="940215"/>
          </a:xfrm>
          <a:prstGeom prst="rect">
            <a:avLst/>
          </a:prstGeom>
        </p:spPr>
      </p:pic>
      <p:pic>
        <p:nvPicPr>
          <p:cNvPr id="98" name="Picture 2" descr="メゴチ">
            <a:extLst>
              <a:ext uri="{FF2B5EF4-FFF2-40B4-BE49-F238E27FC236}">
                <a16:creationId xmlns:a16="http://schemas.microsoft.com/office/drawing/2014/main" id="{7770B05A-4049-4944-9D29-793F14D54E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39822" y="5531063"/>
            <a:ext cx="1943763" cy="63312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アンコウ">
            <a:extLst>
              <a:ext uri="{FF2B5EF4-FFF2-40B4-BE49-F238E27FC236}">
                <a16:creationId xmlns:a16="http://schemas.microsoft.com/office/drawing/2014/main" id="{088C8EC7-C804-3C4E-B293-0B1EE55403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65481" y="3601038"/>
            <a:ext cx="1288793" cy="96659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8" descr="ニホンウナギ">
            <a:extLst>
              <a:ext uri="{FF2B5EF4-FFF2-40B4-BE49-F238E27FC236}">
                <a16:creationId xmlns:a16="http://schemas.microsoft.com/office/drawing/2014/main" id="{5DD14D1E-C629-D546-B5D7-4FB155730AE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848086" y="5330715"/>
            <a:ext cx="1733887" cy="94196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 descr="アブラツノザメ">
            <a:extLst>
              <a:ext uri="{FF2B5EF4-FFF2-40B4-BE49-F238E27FC236}">
                <a16:creationId xmlns:a16="http://schemas.microsoft.com/office/drawing/2014/main" id="{64ACD7DF-E2F2-3449-803F-6957F96A7DD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21335" y="1757153"/>
            <a:ext cx="1422106" cy="1066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99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角丸四角形 55">
            <a:extLst>
              <a:ext uri="{FF2B5EF4-FFF2-40B4-BE49-F238E27FC236}">
                <a16:creationId xmlns:a16="http://schemas.microsoft.com/office/drawing/2014/main" id="{3044E8C3-EF77-5E43-A1C3-0C55EF6FE7ED}"/>
              </a:ext>
            </a:extLst>
          </p:cNvPr>
          <p:cNvSpPr/>
          <p:nvPr/>
        </p:nvSpPr>
        <p:spPr>
          <a:xfrm>
            <a:off x="448509" y="4749801"/>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角丸四角形 52">
            <a:extLst>
              <a:ext uri="{FF2B5EF4-FFF2-40B4-BE49-F238E27FC236}">
                <a16:creationId xmlns:a16="http://schemas.microsoft.com/office/drawing/2014/main" id="{22902DDF-F5B4-7644-9730-6AC6DB7CAFAB}"/>
              </a:ext>
            </a:extLst>
          </p:cNvPr>
          <p:cNvSpPr/>
          <p:nvPr/>
        </p:nvSpPr>
        <p:spPr>
          <a:xfrm>
            <a:off x="7314217" y="1239880"/>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角丸四角形 51">
            <a:extLst>
              <a:ext uri="{FF2B5EF4-FFF2-40B4-BE49-F238E27FC236}">
                <a16:creationId xmlns:a16="http://schemas.microsoft.com/office/drawing/2014/main" id="{511624BD-2D1F-704A-862D-1499FECD9FB9}"/>
              </a:ext>
            </a:extLst>
          </p:cNvPr>
          <p:cNvSpPr/>
          <p:nvPr/>
        </p:nvSpPr>
        <p:spPr>
          <a:xfrm>
            <a:off x="5029218" y="1224415"/>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a:extLst>
              <a:ext uri="{FF2B5EF4-FFF2-40B4-BE49-F238E27FC236}">
                <a16:creationId xmlns:a16="http://schemas.microsoft.com/office/drawing/2014/main" id="{B1D0D055-7CF9-D440-B090-A03EE49E370C}"/>
              </a:ext>
            </a:extLst>
          </p:cNvPr>
          <p:cNvSpPr/>
          <p:nvPr/>
        </p:nvSpPr>
        <p:spPr>
          <a:xfrm>
            <a:off x="5031007" y="4752287"/>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角丸四角形 49">
            <a:extLst>
              <a:ext uri="{FF2B5EF4-FFF2-40B4-BE49-F238E27FC236}">
                <a16:creationId xmlns:a16="http://schemas.microsoft.com/office/drawing/2014/main" id="{592C3962-66A6-D94D-ACA1-FF6BA8A391D4}"/>
              </a:ext>
            </a:extLst>
          </p:cNvPr>
          <p:cNvSpPr/>
          <p:nvPr/>
        </p:nvSpPr>
        <p:spPr>
          <a:xfrm>
            <a:off x="5029218" y="2982696"/>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a:extLst>
              <a:ext uri="{FF2B5EF4-FFF2-40B4-BE49-F238E27FC236}">
                <a16:creationId xmlns:a16="http://schemas.microsoft.com/office/drawing/2014/main" id="{6FAA8910-E3CC-E34E-A8BF-4D7A42DCF9A8}"/>
              </a:ext>
            </a:extLst>
          </p:cNvPr>
          <p:cNvSpPr/>
          <p:nvPr/>
        </p:nvSpPr>
        <p:spPr>
          <a:xfrm>
            <a:off x="2738245" y="4744047"/>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角丸四角形 43">
            <a:extLst>
              <a:ext uri="{FF2B5EF4-FFF2-40B4-BE49-F238E27FC236}">
                <a16:creationId xmlns:a16="http://schemas.microsoft.com/office/drawing/2014/main" id="{2581124A-8355-5341-ABC8-D90BCD4B39F4}"/>
              </a:ext>
            </a:extLst>
          </p:cNvPr>
          <p:cNvSpPr/>
          <p:nvPr/>
        </p:nvSpPr>
        <p:spPr>
          <a:xfrm>
            <a:off x="2744930" y="2982697"/>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角丸四角形 42">
            <a:extLst>
              <a:ext uri="{FF2B5EF4-FFF2-40B4-BE49-F238E27FC236}">
                <a16:creationId xmlns:a16="http://schemas.microsoft.com/office/drawing/2014/main" id="{63E5C78C-5489-1A45-A20A-6CD742EDFF91}"/>
              </a:ext>
            </a:extLst>
          </p:cNvPr>
          <p:cNvSpPr/>
          <p:nvPr/>
        </p:nvSpPr>
        <p:spPr>
          <a:xfrm>
            <a:off x="2741776" y="1239880"/>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角丸四角形 34">
            <a:extLst>
              <a:ext uri="{FF2B5EF4-FFF2-40B4-BE49-F238E27FC236}">
                <a16:creationId xmlns:a16="http://schemas.microsoft.com/office/drawing/2014/main" id="{789EC696-42C9-2A46-ACC1-40E81A484384}"/>
              </a:ext>
            </a:extLst>
          </p:cNvPr>
          <p:cNvSpPr/>
          <p:nvPr/>
        </p:nvSpPr>
        <p:spPr>
          <a:xfrm>
            <a:off x="448509" y="2987108"/>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7B5FCA5-C60E-9241-ADA6-EC7DC057E821}"/>
              </a:ext>
            </a:extLst>
          </p:cNvPr>
          <p:cNvSpPr>
            <a:spLocks noGrp="1"/>
          </p:cNvSpPr>
          <p:nvPr>
            <p:ph type="title"/>
          </p:nvPr>
        </p:nvSpPr>
        <p:spPr>
          <a:xfrm>
            <a:off x="455317" y="-6097"/>
            <a:ext cx="10515600" cy="1325563"/>
          </a:xfrm>
        </p:spPr>
        <p:txBody>
          <a:bodyPr/>
          <a:lstStyle/>
          <a:p>
            <a:r>
              <a:rPr kumimoji="1" lang="ja-JP" altLang="en-US" b="1">
                <a:solidFill>
                  <a:srgbClr val="E06A00"/>
                </a:solidFill>
              </a:rPr>
              <a:t>対象とする体型のタイプ</a:t>
            </a:r>
          </a:p>
        </p:txBody>
      </p:sp>
      <p:sp>
        <p:nvSpPr>
          <p:cNvPr id="15" name="正方形/長方形 14">
            <a:extLst>
              <a:ext uri="{FF2B5EF4-FFF2-40B4-BE49-F238E27FC236}">
                <a16:creationId xmlns:a16="http://schemas.microsoft.com/office/drawing/2014/main" id="{C7015CA5-0544-C84B-9650-7D08DC143601}"/>
              </a:ext>
            </a:extLst>
          </p:cNvPr>
          <p:cNvSpPr/>
          <p:nvPr/>
        </p:nvSpPr>
        <p:spPr>
          <a:xfrm>
            <a:off x="1167821" y="3139373"/>
            <a:ext cx="800219" cy="461665"/>
          </a:xfrm>
          <a:prstGeom prst="rect">
            <a:avLst/>
          </a:prstGeom>
        </p:spPr>
        <p:txBody>
          <a:bodyPr wrap="none">
            <a:spAutoFit/>
          </a:bodyPr>
          <a:lstStyle/>
          <a:p>
            <a:r>
              <a:rPr lang="ja-JP" altLang="en-US" sz="2400" b="1">
                <a:solidFill>
                  <a:srgbClr val="454F61"/>
                </a:solidFill>
              </a:rPr>
              <a:t>タイ</a:t>
            </a:r>
          </a:p>
        </p:txBody>
      </p:sp>
      <p:sp>
        <p:nvSpPr>
          <p:cNvPr id="16" name="正方形/長方形 15">
            <a:extLst>
              <a:ext uri="{FF2B5EF4-FFF2-40B4-BE49-F238E27FC236}">
                <a16:creationId xmlns:a16="http://schemas.microsoft.com/office/drawing/2014/main" id="{77A53D38-E6EF-2847-9CDF-BBBCC663509D}"/>
              </a:ext>
            </a:extLst>
          </p:cNvPr>
          <p:cNvSpPr/>
          <p:nvPr/>
        </p:nvSpPr>
        <p:spPr>
          <a:xfrm>
            <a:off x="1171260" y="4844919"/>
            <a:ext cx="800219" cy="461665"/>
          </a:xfrm>
          <a:prstGeom prst="rect">
            <a:avLst/>
          </a:prstGeom>
        </p:spPr>
        <p:txBody>
          <a:bodyPr wrap="none">
            <a:spAutoFit/>
          </a:bodyPr>
          <a:lstStyle/>
          <a:p>
            <a:r>
              <a:rPr lang="ja-JP" altLang="en-US" sz="2400" b="1">
                <a:solidFill>
                  <a:srgbClr val="454F61"/>
                </a:solidFill>
              </a:rPr>
              <a:t>アジ</a:t>
            </a:r>
          </a:p>
        </p:txBody>
      </p:sp>
      <p:pic>
        <p:nvPicPr>
          <p:cNvPr id="49" name="図 48" descr="水, 屋内, テーブル, 魚 が含まれている画像&#10;&#10;自動的に生成された説明">
            <a:extLst>
              <a:ext uri="{FF2B5EF4-FFF2-40B4-BE49-F238E27FC236}">
                <a16:creationId xmlns:a16="http://schemas.microsoft.com/office/drawing/2014/main" id="{7B6504BE-7D32-D64D-9D74-DDD6FC3B6F07}"/>
              </a:ext>
            </a:extLst>
          </p:cNvPr>
          <p:cNvPicPr>
            <a:picLocks noChangeAspect="1"/>
          </p:cNvPicPr>
          <p:nvPr/>
        </p:nvPicPr>
        <p:blipFill>
          <a:blip r:embed="rId3"/>
          <a:stretch>
            <a:fillRect/>
          </a:stretch>
        </p:blipFill>
        <p:spPr>
          <a:xfrm>
            <a:off x="2876195" y="1968187"/>
            <a:ext cx="1927000" cy="726044"/>
          </a:xfrm>
          <a:prstGeom prst="rect">
            <a:avLst/>
          </a:prstGeom>
        </p:spPr>
      </p:pic>
      <p:pic>
        <p:nvPicPr>
          <p:cNvPr id="51" name="図 50" descr="動物, 魚, 屋内 が含まれている画像&#10;&#10;自動的に生成された説明">
            <a:extLst>
              <a:ext uri="{FF2B5EF4-FFF2-40B4-BE49-F238E27FC236}">
                <a16:creationId xmlns:a16="http://schemas.microsoft.com/office/drawing/2014/main" id="{219B4B5D-90C4-1F44-B18E-A8960C5F0797}"/>
              </a:ext>
            </a:extLst>
          </p:cNvPr>
          <p:cNvPicPr>
            <a:picLocks noChangeAspect="1"/>
          </p:cNvPicPr>
          <p:nvPr/>
        </p:nvPicPr>
        <p:blipFill>
          <a:blip r:embed="rId4"/>
          <a:stretch>
            <a:fillRect/>
          </a:stretch>
        </p:blipFill>
        <p:spPr>
          <a:xfrm>
            <a:off x="597109" y="5412873"/>
            <a:ext cx="1937740" cy="796523"/>
          </a:xfrm>
          <a:prstGeom prst="rect">
            <a:avLst/>
          </a:prstGeom>
        </p:spPr>
      </p:pic>
      <p:sp>
        <p:nvSpPr>
          <p:cNvPr id="17" name="正方形/長方形 16">
            <a:extLst>
              <a:ext uri="{FF2B5EF4-FFF2-40B4-BE49-F238E27FC236}">
                <a16:creationId xmlns:a16="http://schemas.microsoft.com/office/drawing/2014/main" id="{26C70518-AC1B-9D46-9DC0-02D32E4C70BC}"/>
              </a:ext>
            </a:extLst>
          </p:cNvPr>
          <p:cNvSpPr/>
          <p:nvPr/>
        </p:nvSpPr>
        <p:spPr>
          <a:xfrm>
            <a:off x="3450657" y="1354807"/>
            <a:ext cx="800219" cy="461665"/>
          </a:xfrm>
          <a:prstGeom prst="rect">
            <a:avLst/>
          </a:prstGeom>
        </p:spPr>
        <p:txBody>
          <a:bodyPr wrap="none">
            <a:spAutoFit/>
          </a:bodyPr>
          <a:lstStyle/>
          <a:p>
            <a:r>
              <a:rPr lang="ja-JP" altLang="en-US" sz="2400" b="1">
                <a:solidFill>
                  <a:srgbClr val="454F61"/>
                </a:solidFill>
              </a:rPr>
              <a:t>ブリ</a:t>
            </a:r>
          </a:p>
        </p:txBody>
      </p:sp>
      <p:sp>
        <p:nvSpPr>
          <p:cNvPr id="19" name="正方形/長方形 18">
            <a:extLst>
              <a:ext uri="{FF2B5EF4-FFF2-40B4-BE49-F238E27FC236}">
                <a16:creationId xmlns:a16="http://schemas.microsoft.com/office/drawing/2014/main" id="{D44DDFC8-DAD7-2F44-B3D1-A32A23CC0B48}"/>
              </a:ext>
            </a:extLst>
          </p:cNvPr>
          <p:cNvSpPr/>
          <p:nvPr/>
        </p:nvSpPr>
        <p:spPr>
          <a:xfrm>
            <a:off x="3457720" y="4844919"/>
            <a:ext cx="800219" cy="461665"/>
          </a:xfrm>
          <a:prstGeom prst="rect">
            <a:avLst/>
          </a:prstGeom>
        </p:spPr>
        <p:txBody>
          <a:bodyPr wrap="none">
            <a:spAutoFit/>
          </a:bodyPr>
          <a:lstStyle/>
          <a:p>
            <a:r>
              <a:rPr lang="ja-JP" altLang="en-US" sz="2400" b="1">
                <a:solidFill>
                  <a:srgbClr val="454F61"/>
                </a:solidFill>
              </a:rPr>
              <a:t>タラ</a:t>
            </a:r>
          </a:p>
        </p:txBody>
      </p:sp>
      <p:sp>
        <p:nvSpPr>
          <p:cNvPr id="20" name="正方形/長方形 19">
            <a:extLst>
              <a:ext uri="{FF2B5EF4-FFF2-40B4-BE49-F238E27FC236}">
                <a16:creationId xmlns:a16="http://schemas.microsoft.com/office/drawing/2014/main" id="{9D2AB722-8F25-124D-96CB-98EAF16AC5E7}"/>
              </a:ext>
            </a:extLst>
          </p:cNvPr>
          <p:cNvSpPr/>
          <p:nvPr/>
        </p:nvSpPr>
        <p:spPr>
          <a:xfrm>
            <a:off x="5431994" y="1354807"/>
            <a:ext cx="1415772" cy="461665"/>
          </a:xfrm>
          <a:prstGeom prst="rect">
            <a:avLst/>
          </a:prstGeom>
        </p:spPr>
        <p:txBody>
          <a:bodyPr wrap="none">
            <a:spAutoFit/>
          </a:bodyPr>
          <a:lstStyle/>
          <a:p>
            <a:r>
              <a:rPr lang="ja-JP" altLang="en-US" sz="2400" b="1">
                <a:solidFill>
                  <a:srgbClr val="454F61"/>
                </a:solidFill>
              </a:rPr>
              <a:t>チゴダラ</a:t>
            </a:r>
          </a:p>
        </p:txBody>
      </p:sp>
      <p:sp>
        <p:nvSpPr>
          <p:cNvPr id="21" name="正方形/長方形 20">
            <a:extLst>
              <a:ext uri="{FF2B5EF4-FFF2-40B4-BE49-F238E27FC236}">
                <a16:creationId xmlns:a16="http://schemas.microsoft.com/office/drawing/2014/main" id="{4083E600-314A-1E45-87D4-39215963AC8B}"/>
              </a:ext>
            </a:extLst>
          </p:cNvPr>
          <p:cNvSpPr/>
          <p:nvPr/>
        </p:nvSpPr>
        <p:spPr>
          <a:xfrm>
            <a:off x="5741206" y="3139373"/>
            <a:ext cx="800219" cy="461665"/>
          </a:xfrm>
          <a:prstGeom prst="rect">
            <a:avLst/>
          </a:prstGeom>
        </p:spPr>
        <p:txBody>
          <a:bodyPr wrap="none">
            <a:spAutoFit/>
          </a:bodyPr>
          <a:lstStyle/>
          <a:p>
            <a:r>
              <a:rPr lang="ja-JP" altLang="en-US" sz="2400" b="1">
                <a:solidFill>
                  <a:srgbClr val="454F61"/>
                </a:solidFill>
              </a:rPr>
              <a:t>サケ</a:t>
            </a:r>
          </a:p>
        </p:txBody>
      </p:sp>
      <p:sp>
        <p:nvSpPr>
          <p:cNvPr id="22" name="正方形/長方形 21">
            <a:extLst>
              <a:ext uri="{FF2B5EF4-FFF2-40B4-BE49-F238E27FC236}">
                <a16:creationId xmlns:a16="http://schemas.microsoft.com/office/drawing/2014/main" id="{87F86BB1-314A-BA48-A820-555DFB1EE842}"/>
              </a:ext>
            </a:extLst>
          </p:cNvPr>
          <p:cNvSpPr/>
          <p:nvPr/>
        </p:nvSpPr>
        <p:spPr>
          <a:xfrm>
            <a:off x="5322971" y="4844919"/>
            <a:ext cx="1723549" cy="461665"/>
          </a:xfrm>
          <a:prstGeom prst="rect">
            <a:avLst/>
          </a:prstGeom>
        </p:spPr>
        <p:txBody>
          <a:bodyPr wrap="none">
            <a:spAutoFit/>
          </a:bodyPr>
          <a:lstStyle/>
          <a:p>
            <a:r>
              <a:rPr lang="ja-JP" altLang="en-US" sz="2400" b="1">
                <a:solidFill>
                  <a:srgbClr val="454F61"/>
                </a:solidFill>
              </a:rPr>
              <a:t>キンメダイ</a:t>
            </a:r>
          </a:p>
        </p:txBody>
      </p:sp>
      <p:sp>
        <p:nvSpPr>
          <p:cNvPr id="18" name="正方形/長方形 17">
            <a:extLst>
              <a:ext uri="{FF2B5EF4-FFF2-40B4-BE49-F238E27FC236}">
                <a16:creationId xmlns:a16="http://schemas.microsoft.com/office/drawing/2014/main" id="{E799A8A1-6D2C-924F-A064-BA5B723DC848}"/>
              </a:ext>
            </a:extLst>
          </p:cNvPr>
          <p:cNvSpPr/>
          <p:nvPr/>
        </p:nvSpPr>
        <p:spPr>
          <a:xfrm>
            <a:off x="3455483" y="3139373"/>
            <a:ext cx="800219" cy="461665"/>
          </a:xfrm>
          <a:prstGeom prst="rect">
            <a:avLst/>
          </a:prstGeom>
        </p:spPr>
        <p:txBody>
          <a:bodyPr wrap="none">
            <a:spAutoFit/>
          </a:bodyPr>
          <a:lstStyle/>
          <a:p>
            <a:r>
              <a:rPr lang="ja-JP" altLang="en-US" sz="2400" b="1">
                <a:solidFill>
                  <a:srgbClr val="454F61"/>
                </a:solidFill>
              </a:rPr>
              <a:t>フグ</a:t>
            </a:r>
          </a:p>
        </p:txBody>
      </p:sp>
      <p:pic>
        <p:nvPicPr>
          <p:cNvPr id="45" name="図 44" descr="魚, 動物 が含まれている画像&#10;&#10;自動的に生成された説明">
            <a:extLst>
              <a:ext uri="{FF2B5EF4-FFF2-40B4-BE49-F238E27FC236}">
                <a16:creationId xmlns:a16="http://schemas.microsoft.com/office/drawing/2014/main" id="{4DCE90BE-F19A-924A-817E-B51557FAD73C}"/>
              </a:ext>
            </a:extLst>
          </p:cNvPr>
          <p:cNvPicPr>
            <a:picLocks noChangeAspect="1"/>
          </p:cNvPicPr>
          <p:nvPr/>
        </p:nvPicPr>
        <p:blipFill rotWithShape="1">
          <a:blip r:embed="rId5"/>
          <a:srcRect l="2315" r="1839"/>
          <a:stretch/>
        </p:blipFill>
        <p:spPr>
          <a:xfrm>
            <a:off x="5094557" y="3729410"/>
            <a:ext cx="2090240" cy="803464"/>
          </a:xfrm>
          <a:prstGeom prst="rect">
            <a:avLst/>
          </a:prstGeom>
        </p:spPr>
      </p:pic>
      <p:pic>
        <p:nvPicPr>
          <p:cNvPr id="47" name="図 46" descr="人の足&#10;&#10;中程度の精度で自動的に生成された説明">
            <a:extLst>
              <a:ext uri="{FF2B5EF4-FFF2-40B4-BE49-F238E27FC236}">
                <a16:creationId xmlns:a16="http://schemas.microsoft.com/office/drawing/2014/main" id="{E0DD8656-1B19-3A41-BC5D-63D6D8258900}"/>
              </a:ext>
            </a:extLst>
          </p:cNvPr>
          <p:cNvPicPr>
            <a:picLocks noChangeAspect="1"/>
          </p:cNvPicPr>
          <p:nvPr/>
        </p:nvPicPr>
        <p:blipFill>
          <a:blip r:embed="rId6"/>
          <a:stretch>
            <a:fillRect/>
          </a:stretch>
        </p:blipFill>
        <p:spPr>
          <a:xfrm>
            <a:off x="5105821" y="1975794"/>
            <a:ext cx="2063232" cy="697821"/>
          </a:xfrm>
          <a:prstGeom prst="rect">
            <a:avLst/>
          </a:prstGeom>
        </p:spPr>
      </p:pic>
      <p:pic>
        <p:nvPicPr>
          <p:cNvPr id="41" name="図 40" descr="動物, 魚, 座る, テーブル が含まれている画像&#10;&#10;自動的に生成された説明">
            <a:extLst>
              <a:ext uri="{FF2B5EF4-FFF2-40B4-BE49-F238E27FC236}">
                <a16:creationId xmlns:a16="http://schemas.microsoft.com/office/drawing/2014/main" id="{F7527A06-21FB-EE45-97C5-4305D2A2041E}"/>
              </a:ext>
            </a:extLst>
          </p:cNvPr>
          <p:cNvPicPr>
            <a:picLocks noChangeAspect="1"/>
          </p:cNvPicPr>
          <p:nvPr/>
        </p:nvPicPr>
        <p:blipFill>
          <a:blip r:embed="rId7"/>
          <a:stretch>
            <a:fillRect/>
          </a:stretch>
        </p:blipFill>
        <p:spPr>
          <a:xfrm>
            <a:off x="5197653" y="5439366"/>
            <a:ext cx="1943763" cy="798999"/>
          </a:xfrm>
          <a:prstGeom prst="rect">
            <a:avLst/>
          </a:prstGeom>
        </p:spPr>
      </p:pic>
      <p:pic>
        <p:nvPicPr>
          <p:cNvPr id="66" name="図 65" descr="魚, 動物, 屋内, テーブル が含まれている画像&#10;&#10;自動的に生成された説明">
            <a:extLst>
              <a:ext uri="{FF2B5EF4-FFF2-40B4-BE49-F238E27FC236}">
                <a16:creationId xmlns:a16="http://schemas.microsoft.com/office/drawing/2014/main" id="{5060C61A-03D9-7A47-AEE9-1B34E4ACB7B4}"/>
              </a:ext>
            </a:extLst>
          </p:cNvPr>
          <p:cNvPicPr>
            <a:picLocks noChangeAspect="1"/>
          </p:cNvPicPr>
          <p:nvPr/>
        </p:nvPicPr>
        <p:blipFill rotWithShape="1">
          <a:blip r:embed="rId8"/>
          <a:srcRect l="2691" r="1903"/>
          <a:stretch/>
        </p:blipFill>
        <p:spPr>
          <a:xfrm>
            <a:off x="2824003" y="3722038"/>
            <a:ext cx="2076139" cy="758502"/>
          </a:xfrm>
          <a:prstGeom prst="rect">
            <a:avLst/>
          </a:prstGeom>
        </p:spPr>
      </p:pic>
      <p:pic>
        <p:nvPicPr>
          <p:cNvPr id="70" name="図 69" descr="魚, 動物, 鳥, 小さい が含まれている画像&#10;&#10;自動的に生成された説明">
            <a:extLst>
              <a:ext uri="{FF2B5EF4-FFF2-40B4-BE49-F238E27FC236}">
                <a16:creationId xmlns:a16="http://schemas.microsoft.com/office/drawing/2014/main" id="{EB3FC3CC-D56E-014C-8911-AE80B30178BC}"/>
              </a:ext>
            </a:extLst>
          </p:cNvPr>
          <p:cNvPicPr>
            <a:picLocks noChangeAspect="1"/>
          </p:cNvPicPr>
          <p:nvPr/>
        </p:nvPicPr>
        <p:blipFill>
          <a:blip r:embed="rId9"/>
          <a:stretch>
            <a:fillRect/>
          </a:stretch>
        </p:blipFill>
        <p:spPr>
          <a:xfrm>
            <a:off x="662340" y="3606244"/>
            <a:ext cx="1812029" cy="968290"/>
          </a:xfrm>
          <a:prstGeom prst="rect">
            <a:avLst/>
          </a:prstGeom>
        </p:spPr>
      </p:pic>
      <p:pic>
        <p:nvPicPr>
          <p:cNvPr id="72" name="図 71" descr="動物, 魚, 屋内, 鳥 が含まれている画像&#10;&#10;自動的に生成された説明">
            <a:extLst>
              <a:ext uri="{FF2B5EF4-FFF2-40B4-BE49-F238E27FC236}">
                <a16:creationId xmlns:a16="http://schemas.microsoft.com/office/drawing/2014/main" id="{D890DD66-5CA5-024E-8958-B099D837B883}"/>
              </a:ext>
            </a:extLst>
          </p:cNvPr>
          <p:cNvPicPr>
            <a:picLocks noChangeAspect="1"/>
          </p:cNvPicPr>
          <p:nvPr/>
        </p:nvPicPr>
        <p:blipFill>
          <a:blip r:embed="rId10"/>
          <a:stretch>
            <a:fillRect/>
          </a:stretch>
        </p:blipFill>
        <p:spPr>
          <a:xfrm>
            <a:off x="2856720" y="5538393"/>
            <a:ext cx="1965951" cy="544813"/>
          </a:xfrm>
          <a:prstGeom prst="rect">
            <a:avLst/>
          </a:prstGeom>
        </p:spPr>
      </p:pic>
      <p:sp>
        <p:nvSpPr>
          <p:cNvPr id="34" name="角丸四角形 33">
            <a:extLst>
              <a:ext uri="{FF2B5EF4-FFF2-40B4-BE49-F238E27FC236}">
                <a16:creationId xmlns:a16="http://schemas.microsoft.com/office/drawing/2014/main" id="{A61C7383-03FD-AB49-9588-73E1A4A9AF65}"/>
              </a:ext>
            </a:extLst>
          </p:cNvPr>
          <p:cNvSpPr/>
          <p:nvPr/>
        </p:nvSpPr>
        <p:spPr>
          <a:xfrm>
            <a:off x="455317" y="1224415"/>
            <a:ext cx="2221324" cy="1692011"/>
          </a:xfrm>
          <a:prstGeom prst="roundRect">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363F3F0C-BC95-A24E-A15C-C3905F5B6055}"/>
              </a:ext>
            </a:extLst>
          </p:cNvPr>
          <p:cNvSpPr txBox="1"/>
          <p:nvPr/>
        </p:nvSpPr>
        <p:spPr>
          <a:xfrm>
            <a:off x="1027638" y="1354807"/>
            <a:ext cx="1107996" cy="461665"/>
          </a:xfrm>
          <a:prstGeom prst="rect">
            <a:avLst/>
          </a:prstGeom>
          <a:noFill/>
        </p:spPr>
        <p:txBody>
          <a:bodyPr wrap="none" rtlCol="0">
            <a:spAutoFit/>
          </a:bodyPr>
          <a:lstStyle/>
          <a:p>
            <a:r>
              <a:rPr lang="ja-JP" altLang="en-US" sz="2400" b="1">
                <a:solidFill>
                  <a:srgbClr val="454F61"/>
                </a:solidFill>
              </a:rPr>
              <a:t>マグロ</a:t>
            </a:r>
          </a:p>
        </p:txBody>
      </p:sp>
      <p:pic>
        <p:nvPicPr>
          <p:cNvPr id="42" name="図 41" descr="魚, 動物, 座る, テーブル が含まれている画像&#10;&#10;自動的に生成された説明">
            <a:extLst>
              <a:ext uri="{FF2B5EF4-FFF2-40B4-BE49-F238E27FC236}">
                <a16:creationId xmlns:a16="http://schemas.microsoft.com/office/drawing/2014/main" id="{76FD95AB-6C0D-9A44-8927-82378B54F164}"/>
              </a:ext>
            </a:extLst>
          </p:cNvPr>
          <p:cNvPicPr>
            <a:picLocks noChangeAspect="1"/>
          </p:cNvPicPr>
          <p:nvPr/>
        </p:nvPicPr>
        <p:blipFill>
          <a:blip r:embed="rId11"/>
          <a:stretch>
            <a:fillRect/>
          </a:stretch>
        </p:blipFill>
        <p:spPr>
          <a:xfrm>
            <a:off x="589671" y="1869517"/>
            <a:ext cx="1962243" cy="831679"/>
          </a:xfrm>
          <a:prstGeom prst="rect">
            <a:avLst/>
          </a:prstGeom>
        </p:spPr>
      </p:pic>
      <p:sp>
        <p:nvSpPr>
          <p:cNvPr id="3" name="テキスト ボックス 2">
            <a:extLst>
              <a:ext uri="{FF2B5EF4-FFF2-40B4-BE49-F238E27FC236}">
                <a16:creationId xmlns:a16="http://schemas.microsoft.com/office/drawing/2014/main" id="{F83AF29F-475B-4443-BDFB-6DF8F535F561}"/>
              </a:ext>
            </a:extLst>
          </p:cNvPr>
          <p:cNvSpPr txBox="1"/>
          <p:nvPr/>
        </p:nvSpPr>
        <p:spPr>
          <a:xfrm>
            <a:off x="5509182" y="5689255"/>
            <a:ext cx="184731" cy="369332"/>
          </a:xfrm>
          <a:prstGeom prst="rect">
            <a:avLst/>
          </a:prstGeom>
          <a:noFill/>
        </p:spPr>
        <p:txBody>
          <a:bodyPr wrap="none" rtlCol="0">
            <a:spAutoFit/>
          </a:bodyPr>
          <a:lstStyle/>
          <a:p>
            <a:endParaRPr kumimoji="1" lang="ja-JP" altLang="en-US"/>
          </a:p>
        </p:txBody>
      </p:sp>
      <p:sp>
        <p:nvSpPr>
          <p:cNvPr id="77" name="正方形/長方形 76">
            <a:extLst>
              <a:ext uri="{FF2B5EF4-FFF2-40B4-BE49-F238E27FC236}">
                <a16:creationId xmlns:a16="http://schemas.microsoft.com/office/drawing/2014/main" id="{253EFED4-1217-804B-9B32-C8DD59852C95}"/>
              </a:ext>
            </a:extLst>
          </p:cNvPr>
          <p:cNvSpPr/>
          <p:nvPr/>
        </p:nvSpPr>
        <p:spPr>
          <a:xfrm>
            <a:off x="7788278" y="1354807"/>
            <a:ext cx="1415772" cy="461665"/>
          </a:xfrm>
          <a:prstGeom prst="rect">
            <a:avLst/>
          </a:prstGeom>
        </p:spPr>
        <p:txBody>
          <a:bodyPr wrap="none">
            <a:spAutoFit/>
          </a:bodyPr>
          <a:lstStyle/>
          <a:p>
            <a:r>
              <a:rPr lang="ja-JP" altLang="en-US" sz="2400" b="1">
                <a:solidFill>
                  <a:srgbClr val="454F61"/>
                </a:solidFill>
              </a:rPr>
              <a:t>カワハギ</a:t>
            </a:r>
          </a:p>
        </p:txBody>
      </p:sp>
      <p:pic>
        <p:nvPicPr>
          <p:cNvPr id="78" name="図 77" descr="魚, 動物, 茶色, 座る が含まれている画像&#10;&#10;自動的に生成された説明">
            <a:extLst>
              <a:ext uri="{FF2B5EF4-FFF2-40B4-BE49-F238E27FC236}">
                <a16:creationId xmlns:a16="http://schemas.microsoft.com/office/drawing/2014/main" id="{6BA4516D-7A99-BF4D-8A22-3CE64AD0E137}"/>
              </a:ext>
            </a:extLst>
          </p:cNvPr>
          <p:cNvPicPr>
            <a:picLocks noChangeAspect="1"/>
          </p:cNvPicPr>
          <p:nvPr/>
        </p:nvPicPr>
        <p:blipFill>
          <a:blip r:embed="rId12"/>
          <a:stretch>
            <a:fillRect/>
          </a:stretch>
        </p:blipFill>
        <p:spPr>
          <a:xfrm>
            <a:off x="7600938" y="1834974"/>
            <a:ext cx="1666804" cy="979462"/>
          </a:xfrm>
          <a:prstGeom prst="rect">
            <a:avLst/>
          </a:prstGeom>
        </p:spPr>
      </p:pic>
      <p:sp>
        <p:nvSpPr>
          <p:cNvPr id="54" name="正方形/長方形 53">
            <a:extLst>
              <a:ext uri="{FF2B5EF4-FFF2-40B4-BE49-F238E27FC236}">
                <a16:creationId xmlns:a16="http://schemas.microsoft.com/office/drawing/2014/main" id="{705394D1-38FF-AD4E-A2F7-60853B7F4D36}"/>
              </a:ext>
            </a:extLst>
          </p:cNvPr>
          <p:cNvSpPr/>
          <p:nvPr/>
        </p:nvSpPr>
        <p:spPr>
          <a:xfrm>
            <a:off x="448509" y="6512221"/>
            <a:ext cx="11143641" cy="338554"/>
          </a:xfrm>
          <a:prstGeom prst="rect">
            <a:avLst/>
          </a:prstGeom>
        </p:spPr>
        <p:txBody>
          <a:bodyPr wrap="square">
            <a:spAutoFit/>
          </a:bodyPr>
          <a:lstStyle/>
          <a:p>
            <a:r>
              <a:rPr lang="ja-JP" altLang="en-US" sz="1600">
                <a:ea typeface="游明朝" panose="02020400000000000000" pitchFamily="18" charset="-128"/>
                <a:cs typeface="ＭＳ Ｐゴシック" panose="020B0600070205080204" pitchFamily="34" charset="-128"/>
              </a:rPr>
              <a:t>参考：海の魚大図鑑，日東書院本社，石川 皓章  </a:t>
            </a:r>
            <a:r>
              <a:rPr lang="en-US" altLang="ja-JP" sz="1600" dirty="0">
                <a:ea typeface="游明朝" panose="02020400000000000000" pitchFamily="18" charset="-128"/>
                <a:cs typeface="ＭＳ Ｐゴシック" panose="020B0600070205080204" pitchFamily="34" charset="-128"/>
              </a:rPr>
              <a:t>(</a:t>
            </a:r>
            <a:r>
              <a:rPr lang="ja-JP" altLang="en-US" sz="1600">
                <a:ea typeface="游明朝" panose="02020400000000000000" pitchFamily="18" charset="-128"/>
                <a:cs typeface="ＭＳ Ｐゴシック" panose="020B0600070205080204" pitchFamily="34" charset="-128"/>
              </a:rPr>
              <a:t>著</a:t>
            </a:r>
            <a:r>
              <a:rPr lang="en-US" altLang="ja-JP" sz="1600" dirty="0">
                <a:ea typeface="游明朝" panose="02020400000000000000" pitchFamily="18" charset="-128"/>
                <a:cs typeface="ＭＳ Ｐゴシック" panose="020B0600070205080204" pitchFamily="34" charset="-128"/>
              </a:rPr>
              <a:t>), </a:t>
            </a:r>
            <a:r>
              <a:rPr lang="ja-JP" altLang="en-US" sz="1600">
                <a:ea typeface="游明朝" panose="02020400000000000000" pitchFamily="18" charset="-128"/>
                <a:cs typeface="ＭＳ Ｐゴシック" panose="020B0600070205080204" pitchFamily="34" charset="-128"/>
              </a:rPr>
              <a:t>瀬能 宏 </a:t>
            </a:r>
            <a:r>
              <a:rPr lang="en-US" altLang="ja-JP" sz="1600" dirty="0">
                <a:ea typeface="游明朝" panose="02020400000000000000" pitchFamily="18" charset="-128"/>
                <a:cs typeface="ＭＳ Ｐゴシック" panose="020B0600070205080204" pitchFamily="34" charset="-128"/>
              </a:rPr>
              <a:t>(</a:t>
            </a:r>
            <a:r>
              <a:rPr lang="ja-JP" altLang="en-US" sz="1600">
                <a:ea typeface="游明朝" panose="02020400000000000000" pitchFamily="18" charset="-128"/>
                <a:cs typeface="ＭＳ Ｐゴシック" panose="020B0600070205080204" pitchFamily="34" charset="-128"/>
              </a:rPr>
              <a:t>監修</a:t>
            </a:r>
            <a:r>
              <a:rPr lang="en-US" altLang="ja-JP" sz="1600" dirty="0">
                <a:ea typeface="游明朝" panose="02020400000000000000" pitchFamily="18" charset="-128"/>
                <a:cs typeface="ＭＳ Ｐゴシック" panose="020B0600070205080204" pitchFamily="34" charset="-128"/>
              </a:rPr>
              <a:t>), </a:t>
            </a:r>
            <a:r>
              <a:rPr lang="ja-JP" altLang="en-US" sz="1600">
                <a:ea typeface="游明朝" panose="02020400000000000000" pitchFamily="18" charset="-128"/>
                <a:cs typeface="ＭＳ Ｐゴシック" panose="020B0600070205080204" pitchFamily="34" charset="-128"/>
              </a:rPr>
              <a:t>隔週刊つり情報編集部 </a:t>
            </a:r>
            <a:r>
              <a:rPr lang="en-US" altLang="ja-JP" sz="1600" dirty="0">
                <a:ea typeface="游明朝" panose="02020400000000000000" pitchFamily="18" charset="-128"/>
                <a:cs typeface="ＭＳ Ｐゴシック" panose="020B0600070205080204" pitchFamily="34" charset="-128"/>
              </a:rPr>
              <a:t>(</a:t>
            </a:r>
            <a:r>
              <a:rPr lang="ja-JP" altLang="en-US" sz="1600">
                <a:ea typeface="游明朝" panose="02020400000000000000" pitchFamily="18" charset="-128"/>
                <a:cs typeface="ＭＳ Ｐゴシック" panose="020B0600070205080204" pitchFamily="34" charset="-128"/>
              </a:rPr>
              <a:t>編集</a:t>
            </a:r>
            <a:r>
              <a:rPr lang="en-US" altLang="ja-JP" sz="1600" dirty="0">
                <a:ea typeface="游明朝" panose="02020400000000000000" pitchFamily="18" charset="-128"/>
                <a:cs typeface="ＭＳ Ｐゴシック" panose="020B0600070205080204" pitchFamily="34" charset="-128"/>
              </a:rPr>
              <a:t>)</a:t>
            </a:r>
            <a:r>
              <a:rPr lang="ja-JP" altLang="en-US" sz="1600">
                <a:ea typeface="游明朝" panose="02020400000000000000" pitchFamily="18" charset="-128"/>
                <a:cs typeface="ＭＳ Ｐゴシック" panose="020B0600070205080204" pitchFamily="34" charset="-128"/>
              </a:rPr>
              <a:t>，</a:t>
            </a:r>
            <a:r>
              <a:rPr lang="en-US" altLang="ja-JP" sz="1600" dirty="0">
                <a:ea typeface="游明朝" panose="02020400000000000000" pitchFamily="18" charset="-128"/>
                <a:cs typeface="ＭＳ Ｐゴシック" panose="020B0600070205080204" pitchFamily="34" charset="-128"/>
              </a:rPr>
              <a:t>p16,17</a:t>
            </a:r>
            <a:endParaRPr lang="ja-JP" altLang="en-US" sz="1600"/>
          </a:p>
        </p:txBody>
      </p:sp>
    </p:spTree>
    <p:extLst>
      <p:ext uri="{BB962C8B-B14F-4D97-AF65-F5344CB8AC3E}">
        <p14:creationId xmlns:p14="http://schemas.microsoft.com/office/powerpoint/2010/main" val="401577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魚, 動物, 座る, テーブル が含まれている画像&#10;&#10;自動的に生成された説明">
            <a:extLst>
              <a:ext uri="{FF2B5EF4-FFF2-40B4-BE49-F238E27FC236}">
                <a16:creationId xmlns:a16="http://schemas.microsoft.com/office/drawing/2014/main" id="{46E4F1EA-59AD-AB48-B4FC-F8F53A892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00" y="1626289"/>
            <a:ext cx="5203281" cy="2205166"/>
          </a:xfrm>
          <a:prstGeom prst="rect">
            <a:avLst/>
          </a:prstGeom>
        </p:spPr>
      </p:pic>
      <p:pic>
        <p:nvPicPr>
          <p:cNvPr id="15" name="図 14" descr="黒い背景と白い文字の絵&#10;&#10;低い精度で自動的に生成された説明">
            <a:extLst>
              <a:ext uri="{FF2B5EF4-FFF2-40B4-BE49-F238E27FC236}">
                <a16:creationId xmlns:a16="http://schemas.microsoft.com/office/drawing/2014/main" id="{99AFFB31-D0F5-0742-9243-477D73714A8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93" t="21300" r="4712" b="26002"/>
          <a:stretch/>
        </p:blipFill>
        <p:spPr>
          <a:xfrm>
            <a:off x="495200" y="3951387"/>
            <a:ext cx="4760768" cy="2205166"/>
          </a:xfrm>
          <a:prstGeom prst="rect">
            <a:avLst/>
          </a:prstGeom>
        </p:spPr>
      </p:pic>
      <p:pic>
        <p:nvPicPr>
          <p:cNvPr id="16" name="図 15" descr="輸送, 暗い, 座る, テーブル が含まれている画像&#10;&#10;自動的に生成された説明">
            <a:extLst>
              <a:ext uri="{FF2B5EF4-FFF2-40B4-BE49-F238E27FC236}">
                <a16:creationId xmlns:a16="http://schemas.microsoft.com/office/drawing/2014/main" id="{EE5DFE45-9AB5-7B46-B633-F40BC531A4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00" t="20119" r="4712" b="24945"/>
          <a:stretch/>
        </p:blipFill>
        <p:spPr>
          <a:xfrm>
            <a:off x="5123363" y="3951386"/>
            <a:ext cx="4739609" cy="2205166"/>
          </a:xfrm>
          <a:prstGeom prst="rect">
            <a:avLst/>
          </a:prstGeom>
        </p:spPr>
      </p:pic>
      <p:pic>
        <p:nvPicPr>
          <p:cNvPr id="17" name="図 16">
            <a:extLst>
              <a:ext uri="{FF2B5EF4-FFF2-40B4-BE49-F238E27FC236}">
                <a16:creationId xmlns:a16="http://schemas.microsoft.com/office/drawing/2014/main" id="{274FB6E2-73E3-E145-B2E6-C9B1C4162AE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418" t="14798" r="21697" b="19118"/>
          <a:stretch/>
        </p:blipFill>
        <p:spPr>
          <a:xfrm>
            <a:off x="9582872" y="3951385"/>
            <a:ext cx="2113928" cy="2196863"/>
          </a:xfrm>
          <a:prstGeom prst="rect">
            <a:avLst/>
          </a:prstGeom>
        </p:spPr>
      </p:pic>
      <p:sp>
        <p:nvSpPr>
          <p:cNvPr id="9" name="タイトル 1">
            <a:extLst>
              <a:ext uri="{FF2B5EF4-FFF2-40B4-BE49-F238E27FC236}">
                <a16:creationId xmlns:a16="http://schemas.microsoft.com/office/drawing/2014/main" id="{51077C89-2A14-E143-8638-BC80CC38B400}"/>
              </a:ext>
            </a:extLst>
          </p:cNvPr>
          <p:cNvSpPr>
            <a:spLocks noGrp="1"/>
          </p:cNvSpPr>
          <p:nvPr>
            <p:ph type="title"/>
          </p:nvPr>
        </p:nvSpPr>
        <p:spPr>
          <a:xfrm>
            <a:off x="364672" y="107222"/>
            <a:ext cx="10515600" cy="1325563"/>
          </a:xfrm>
        </p:spPr>
        <p:txBody>
          <a:body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マグロ</a:t>
            </a:r>
            <a:endParaRPr kumimoji="1" lang="ja-JP" altLang="en-US" b="1">
              <a:solidFill>
                <a:srgbClr val="E06A00"/>
              </a:solidFill>
            </a:endParaRPr>
          </a:p>
        </p:txBody>
      </p:sp>
    </p:spTree>
    <p:extLst>
      <p:ext uri="{BB962C8B-B14F-4D97-AF65-F5344CB8AC3E}">
        <p14:creationId xmlns:p14="http://schemas.microsoft.com/office/powerpoint/2010/main" val="1987620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魚, 動物, 鳥, 小さい が含まれている画像&#10;&#10;自動的に生成された説明">
            <a:extLst>
              <a:ext uri="{FF2B5EF4-FFF2-40B4-BE49-F238E27FC236}">
                <a16:creationId xmlns:a16="http://schemas.microsoft.com/office/drawing/2014/main" id="{56825311-9C8B-1B47-BE2F-5F5C166A6F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200" y="1349889"/>
            <a:ext cx="4628163" cy="2472706"/>
          </a:xfrm>
          <a:prstGeom prst="rect">
            <a:avLst/>
          </a:prstGeom>
        </p:spPr>
      </p:pic>
      <p:pic>
        <p:nvPicPr>
          <p:cNvPr id="8" name="図 7" descr="グラフ が含まれている画像&#10;&#10;自動的に生成された説明">
            <a:extLst>
              <a:ext uri="{FF2B5EF4-FFF2-40B4-BE49-F238E27FC236}">
                <a16:creationId xmlns:a16="http://schemas.microsoft.com/office/drawing/2014/main" id="{B6BF7710-85E7-2C48-BEFB-DD17DF5D8D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66" t="8955" r="2768" b="15852"/>
          <a:stretch/>
        </p:blipFill>
        <p:spPr>
          <a:xfrm>
            <a:off x="495199" y="3925721"/>
            <a:ext cx="4628163" cy="2543724"/>
          </a:xfrm>
          <a:prstGeom prst="rect">
            <a:avLst/>
          </a:prstGeom>
        </p:spPr>
      </p:pic>
      <p:pic>
        <p:nvPicPr>
          <p:cNvPr id="11" name="図 10" descr="輸送 が含まれている画像&#10;&#10;自動的に生成された説明">
            <a:extLst>
              <a:ext uri="{FF2B5EF4-FFF2-40B4-BE49-F238E27FC236}">
                <a16:creationId xmlns:a16="http://schemas.microsoft.com/office/drawing/2014/main" id="{C84C02BE-C904-0C49-9765-1ED9F55152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7013" y="3925721"/>
            <a:ext cx="2299788" cy="2543724"/>
          </a:xfrm>
          <a:prstGeom prst="rect">
            <a:avLst/>
          </a:prstGeom>
        </p:spPr>
      </p:pic>
      <p:pic>
        <p:nvPicPr>
          <p:cNvPr id="10" name="図 9" descr="座る, テーブル, 暗い, カラフル が含まれている画像&#10;&#10;自動的に生成された説明">
            <a:extLst>
              <a:ext uri="{FF2B5EF4-FFF2-40B4-BE49-F238E27FC236}">
                <a16:creationId xmlns:a16="http://schemas.microsoft.com/office/drawing/2014/main" id="{1C52D322-2831-5749-B2FB-2D47ED88ACF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2856" b="8943"/>
          <a:stretch/>
        </p:blipFill>
        <p:spPr>
          <a:xfrm>
            <a:off x="5123362" y="3925721"/>
            <a:ext cx="4904725" cy="2543724"/>
          </a:xfrm>
          <a:prstGeom prst="rect">
            <a:avLst/>
          </a:prstGeom>
        </p:spPr>
      </p:pic>
      <p:sp>
        <p:nvSpPr>
          <p:cNvPr id="9" name="タイトル 1">
            <a:extLst>
              <a:ext uri="{FF2B5EF4-FFF2-40B4-BE49-F238E27FC236}">
                <a16:creationId xmlns:a16="http://schemas.microsoft.com/office/drawing/2014/main" id="{3DAD05C4-C21F-E04F-93EB-CE9531A246E9}"/>
              </a:ext>
            </a:extLst>
          </p:cNvPr>
          <p:cNvSpPr txBox="1">
            <a:spLocks/>
          </p:cNvSpPr>
          <p:nvPr/>
        </p:nvSpPr>
        <p:spPr>
          <a:xfrm>
            <a:off x="364672" y="10722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タイ</a:t>
            </a:r>
          </a:p>
        </p:txBody>
      </p:sp>
    </p:spTree>
    <p:extLst>
      <p:ext uri="{BB962C8B-B14F-4D97-AF65-F5344CB8AC3E}">
        <p14:creationId xmlns:p14="http://schemas.microsoft.com/office/powerpoint/2010/main" val="1018840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コンテンツ プレースホルダー 3" descr="ダイアグラム&#10;&#10;自動的に生成された説明">
            <a:extLst>
              <a:ext uri="{FF2B5EF4-FFF2-40B4-BE49-F238E27FC236}">
                <a16:creationId xmlns:a16="http://schemas.microsoft.com/office/drawing/2014/main" id="{1D78BC9D-6107-2B43-A1A7-17A75FF658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325" t="832" r="11954" b="-833"/>
          <a:stretch/>
        </p:blipFill>
        <p:spPr>
          <a:xfrm>
            <a:off x="392168" y="1739539"/>
            <a:ext cx="6204575" cy="4398477"/>
          </a:xfrm>
          <a:prstGeom prst="rect">
            <a:avLst/>
          </a:prstGeom>
        </p:spPr>
      </p:pic>
      <p:sp>
        <p:nvSpPr>
          <p:cNvPr id="2" name="タイトル 1">
            <a:extLst>
              <a:ext uri="{FF2B5EF4-FFF2-40B4-BE49-F238E27FC236}">
                <a16:creationId xmlns:a16="http://schemas.microsoft.com/office/drawing/2014/main" id="{20DCA399-A741-D14F-8767-800DDD78935F}"/>
              </a:ext>
            </a:extLst>
          </p:cNvPr>
          <p:cNvSpPr>
            <a:spLocks noGrp="1"/>
          </p:cNvSpPr>
          <p:nvPr>
            <p:ph type="title"/>
          </p:nvPr>
        </p:nvSpPr>
        <p:spPr>
          <a:xfrm>
            <a:off x="266700" y="291575"/>
            <a:ext cx="10515600" cy="1325563"/>
          </a:xfrm>
        </p:spPr>
        <p:txBody>
          <a:bodyPr/>
          <a:lstStyle/>
          <a:p>
            <a:r>
              <a:rPr lang="ja-JP" altLang="en-US" b="1">
                <a:solidFill>
                  <a:srgbClr val="E06A00"/>
                </a:solidFill>
              </a:rPr>
              <a:t>初期画面</a:t>
            </a:r>
            <a:endParaRPr kumimoji="1" lang="ja-JP" altLang="en-US" b="1">
              <a:solidFill>
                <a:srgbClr val="E06A00"/>
              </a:solidFill>
            </a:endParaRPr>
          </a:p>
        </p:txBody>
      </p:sp>
      <p:cxnSp>
        <p:nvCxnSpPr>
          <p:cNvPr id="7" name="直線コネクタ 6">
            <a:extLst>
              <a:ext uri="{FF2B5EF4-FFF2-40B4-BE49-F238E27FC236}">
                <a16:creationId xmlns:a16="http://schemas.microsoft.com/office/drawing/2014/main" id="{E7249A7C-5784-D44E-80E6-AB11280E5E2B}"/>
              </a:ext>
            </a:extLst>
          </p:cNvPr>
          <p:cNvCxnSpPr>
            <a:cxnSpLocks/>
            <a:endCxn id="33" idx="1"/>
          </p:cNvCxnSpPr>
          <p:nvPr/>
        </p:nvCxnSpPr>
        <p:spPr>
          <a:xfrm flipV="1">
            <a:off x="5829300" y="3225024"/>
            <a:ext cx="1393270" cy="203976"/>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094C1A1-28E0-3143-BA4E-47AE61B05089}"/>
              </a:ext>
            </a:extLst>
          </p:cNvPr>
          <p:cNvCxnSpPr>
            <a:cxnSpLocks/>
            <a:endCxn id="19" idx="1"/>
          </p:cNvCxnSpPr>
          <p:nvPr/>
        </p:nvCxnSpPr>
        <p:spPr>
          <a:xfrm>
            <a:off x="4441371" y="5485767"/>
            <a:ext cx="2764870" cy="93484"/>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sp>
        <p:nvSpPr>
          <p:cNvPr id="19" name="フレーム 18">
            <a:extLst>
              <a:ext uri="{FF2B5EF4-FFF2-40B4-BE49-F238E27FC236}">
                <a16:creationId xmlns:a16="http://schemas.microsoft.com/office/drawing/2014/main" id="{9CE9AA67-1873-C643-BF64-8F3BA623C810}"/>
              </a:ext>
            </a:extLst>
          </p:cNvPr>
          <p:cNvSpPr/>
          <p:nvPr/>
        </p:nvSpPr>
        <p:spPr>
          <a:xfrm>
            <a:off x="7206241" y="5057106"/>
            <a:ext cx="4688026" cy="1044289"/>
          </a:xfrm>
          <a:prstGeom prst="frame">
            <a:avLst>
              <a:gd name="adj1" fmla="val 1506"/>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540BDA09-86E5-4E4F-8EC3-90FD2F46D227}"/>
              </a:ext>
            </a:extLst>
          </p:cNvPr>
          <p:cNvSpPr txBox="1"/>
          <p:nvPr/>
        </p:nvSpPr>
        <p:spPr>
          <a:xfrm>
            <a:off x="7222570" y="5163751"/>
            <a:ext cx="4578328" cy="830997"/>
          </a:xfrm>
          <a:prstGeom prst="rect">
            <a:avLst/>
          </a:prstGeom>
          <a:noFill/>
        </p:spPr>
        <p:txBody>
          <a:bodyPr wrap="square" rtlCol="0">
            <a:spAutoFit/>
          </a:bodyPr>
          <a:lstStyle/>
          <a:p>
            <a:r>
              <a:rPr kumimoji="1" lang="ja-JP" altLang="en-US" sz="2400">
                <a:solidFill>
                  <a:srgbClr val="E06A00"/>
                </a:solidFill>
              </a:rPr>
              <a:t>・クリックで画像選択画面へ</a:t>
            </a:r>
            <a:endParaRPr kumimoji="1" lang="en-US" altLang="ja-JP" sz="2400" dirty="0">
              <a:solidFill>
                <a:srgbClr val="E06A00"/>
              </a:solidFill>
            </a:endParaRPr>
          </a:p>
          <a:p>
            <a:r>
              <a:rPr lang="ja-JP" altLang="en-US" sz="2400">
                <a:solidFill>
                  <a:srgbClr val="E06A00"/>
                </a:solidFill>
              </a:rPr>
              <a:t>・</a:t>
            </a:r>
            <a:r>
              <a:rPr lang="en-US" altLang="ja-JP" sz="2400" dirty="0">
                <a:solidFill>
                  <a:srgbClr val="E06A00"/>
                </a:solidFill>
              </a:rPr>
              <a:t>3D</a:t>
            </a:r>
            <a:r>
              <a:rPr lang="ja-JP" altLang="en-US" sz="2400">
                <a:solidFill>
                  <a:srgbClr val="E06A00"/>
                </a:solidFill>
              </a:rPr>
              <a:t>化したい画像を選択</a:t>
            </a:r>
            <a:endParaRPr kumimoji="1" lang="en-US" altLang="ja-JP" sz="2400" dirty="0">
              <a:solidFill>
                <a:srgbClr val="E06A00"/>
              </a:solidFill>
            </a:endParaRPr>
          </a:p>
        </p:txBody>
      </p:sp>
      <p:sp>
        <p:nvSpPr>
          <p:cNvPr id="27" name="正方形/長方形 26">
            <a:extLst>
              <a:ext uri="{FF2B5EF4-FFF2-40B4-BE49-F238E27FC236}">
                <a16:creationId xmlns:a16="http://schemas.microsoft.com/office/drawing/2014/main" id="{4B6F9458-37E0-E54E-9440-966F339EF677}"/>
              </a:ext>
            </a:extLst>
          </p:cNvPr>
          <p:cNvSpPr/>
          <p:nvPr/>
        </p:nvSpPr>
        <p:spPr>
          <a:xfrm>
            <a:off x="7119625" y="4522659"/>
            <a:ext cx="3057247" cy="584775"/>
          </a:xfrm>
          <a:prstGeom prst="rect">
            <a:avLst/>
          </a:prstGeom>
        </p:spPr>
        <p:txBody>
          <a:bodyPr wrap="none">
            <a:spAutoFit/>
          </a:bodyPr>
          <a:lstStyle/>
          <a:p>
            <a:r>
              <a:rPr lang="ja-JP" altLang="en-US" sz="3200" b="1">
                <a:solidFill>
                  <a:srgbClr val="454F61"/>
                </a:solidFill>
              </a:rPr>
              <a:t>画像選択ボタン</a:t>
            </a:r>
            <a:endParaRPr lang="en-US" altLang="ja-JP" sz="3200" b="1" dirty="0">
              <a:solidFill>
                <a:srgbClr val="454F61"/>
              </a:solidFill>
            </a:endParaRPr>
          </a:p>
        </p:txBody>
      </p:sp>
      <p:sp>
        <p:nvSpPr>
          <p:cNvPr id="30" name="テキスト ボックス 29">
            <a:extLst>
              <a:ext uri="{FF2B5EF4-FFF2-40B4-BE49-F238E27FC236}">
                <a16:creationId xmlns:a16="http://schemas.microsoft.com/office/drawing/2014/main" id="{FEC846AC-651F-D140-9781-2D5B9389EC23}"/>
              </a:ext>
            </a:extLst>
          </p:cNvPr>
          <p:cNvSpPr txBox="1"/>
          <p:nvPr/>
        </p:nvSpPr>
        <p:spPr>
          <a:xfrm>
            <a:off x="7119625" y="1693082"/>
            <a:ext cx="1826141" cy="584775"/>
          </a:xfrm>
          <a:prstGeom prst="rect">
            <a:avLst/>
          </a:prstGeom>
          <a:noFill/>
        </p:spPr>
        <p:txBody>
          <a:bodyPr wrap="none" rtlCol="0">
            <a:spAutoFit/>
          </a:bodyPr>
          <a:lstStyle/>
          <a:p>
            <a:r>
              <a:rPr lang="ja-JP" altLang="en-US" sz="3200" b="1">
                <a:solidFill>
                  <a:srgbClr val="454F61"/>
                </a:solidFill>
              </a:rPr>
              <a:t>手順解説</a:t>
            </a:r>
            <a:endParaRPr kumimoji="1" lang="ja-JP" altLang="en-US" sz="3200" b="1">
              <a:solidFill>
                <a:srgbClr val="454F61"/>
              </a:solidFill>
            </a:endParaRPr>
          </a:p>
        </p:txBody>
      </p:sp>
      <p:sp>
        <p:nvSpPr>
          <p:cNvPr id="31" name="テキスト ボックス 30">
            <a:extLst>
              <a:ext uri="{FF2B5EF4-FFF2-40B4-BE49-F238E27FC236}">
                <a16:creationId xmlns:a16="http://schemas.microsoft.com/office/drawing/2014/main" id="{631AD831-52FD-6348-A167-FB1970F5DAFA}"/>
              </a:ext>
            </a:extLst>
          </p:cNvPr>
          <p:cNvSpPr txBox="1"/>
          <p:nvPr/>
        </p:nvSpPr>
        <p:spPr>
          <a:xfrm>
            <a:off x="7206241" y="2252270"/>
            <a:ext cx="4671697" cy="1938992"/>
          </a:xfrm>
          <a:prstGeom prst="rect">
            <a:avLst/>
          </a:prstGeom>
          <a:noFill/>
        </p:spPr>
        <p:txBody>
          <a:bodyPr wrap="square" rtlCol="0">
            <a:spAutoFit/>
          </a:bodyPr>
          <a:lstStyle/>
          <a:p>
            <a:r>
              <a:rPr kumimoji="1" lang="ja-JP" altLang="en-US" sz="2400">
                <a:solidFill>
                  <a:srgbClr val="E06A00"/>
                </a:solidFill>
              </a:rPr>
              <a:t>・これからの手順の解説</a:t>
            </a:r>
            <a:endParaRPr kumimoji="1" lang="en-US" altLang="ja-JP" sz="2400" dirty="0">
              <a:solidFill>
                <a:srgbClr val="E06A00"/>
              </a:solidFill>
            </a:endParaRPr>
          </a:p>
          <a:p>
            <a:r>
              <a:rPr lang="ja-JP" altLang="en-US" sz="2400">
                <a:solidFill>
                  <a:srgbClr val="E06A00"/>
                </a:solidFill>
              </a:rPr>
              <a:t>　①</a:t>
            </a:r>
            <a:r>
              <a:rPr lang="en-US" altLang="ja-JP" sz="2400" dirty="0">
                <a:solidFill>
                  <a:srgbClr val="E06A00"/>
                </a:solidFill>
              </a:rPr>
              <a:t>3D</a:t>
            </a:r>
            <a:r>
              <a:rPr lang="ja-JP" altLang="en-US" sz="2400">
                <a:solidFill>
                  <a:srgbClr val="E06A00"/>
                </a:solidFill>
              </a:rPr>
              <a:t>にしたい魚の画像を選択</a:t>
            </a:r>
            <a:endParaRPr lang="en-US" altLang="ja-JP" sz="2400" dirty="0">
              <a:solidFill>
                <a:srgbClr val="E06A00"/>
              </a:solidFill>
            </a:endParaRPr>
          </a:p>
          <a:p>
            <a:r>
              <a:rPr lang="ja-JP" altLang="en-US" sz="2400">
                <a:solidFill>
                  <a:srgbClr val="E06A00"/>
                </a:solidFill>
              </a:rPr>
              <a:t>　②</a:t>
            </a:r>
            <a:r>
              <a:rPr kumimoji="1" lang="ja-JP" altLang="en-US" sz="2400">
                <a:solidFill>
                  <a:srgbClr val="E06A00"/>
                </a:solidFill>
              </a:rPr>
              <a:t>ガイドに従って指定された</a:t>
            </a:r>
            <a:endParaRPr kumimoji="1" lang="en-US" altLang="ja-JP" sz="2400" dirty="0">
              <a:solidFill>
                <a:srgbClr val="E06A00"/>
              </a:solidFill>
            </a:endParaRPr>
          </a:p>
          <a:p>
            <a:r>
              <a:rPr lang="ja-JP" altLang="en-US" sz="2400">
                <a:solidFill>
                  <a:srgbClr val="E06A00"/>
                </a:solidFill>
              </a:rPr>
              <a:t>　</a:t>
            </a:r>
            <a:r>
              <a:rPr kumimoji="1" lang="ja-JP" altLang="en-US" sz="2400">
                <a:solidFill>
                  <a:srgbClr val="E06A00"/>
                </a:solidFill>
              </a:rPr>
              <a:t>場所をクリック</a:t>
            </a:r>
            <a:endParaRPr kumimoji="1" lang="en-US" altLang="ja-JP" sz="2400" dirty="0">
              <a:solidFill>
                <a:srgbClr val="E06A00"/>
              </a:solidFill>
            </a:endParaRPr>
          </a:p>
          <a:p>
            <a:r>
              <a:rPr lang="ja-JP" altLang="en-US" sz="2400">
                <a:solidFill>
                  <a:srgbClr val="E06A00"/>
                </a:solidFill>
              </a:rPr>
              <a:t>　③魚の体型を選択</a:t>
            </a:r>
            <a:endParaRPr kumimoji="1" lang="en-US" altLang="ja-JP" sz="2400" dirty="0">
              <a:solidFill>
                <a:srgbClr val="E06A00"/>
              </a:solidFill>
            </a:endParaRPr>
          </a:p>
        </p:txBody>
      </p:sp>
      <p:sp>
        <p:nvSpPr>
          <p:cNvPr id="33" name="フレーム 32">
            <a:extLst>
              <a:ext uri="{FF2B5EF4-FFF2-40B4-BE49-F238E27FC236}">
                <a16:creationId xmlns:a16="http://schemas.microsoft.com/office/drawing/2014/main" id="{D2851FA4-66E1-D540-A453-A787A47236D7}"/>
              </a:ext>
            </a:extLst>
          </p:cNvPr>
          <p:cNvSpPr/>
          <p:nvPr/>
        </p:nvSpPr>
        <p:spPr>
          <a:xfrm>
            <a:off x="7222570" y="2205200"/>
            <a:ext cx="4688026" cy="2039648"/>
          </a:xfrm>
          <a:prstGeom prst="frame">
            <a:avLst>
              <a:gd name="adj1" fmla="val 668"/>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653585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コンテンツ プレースホルダー 4" descr="動物, 魚, 画面, モニター が含まれている画像&#10;&#10;自動的に生成された説明">
            <a:extLst>
              <a:ext uri="{FF2B5EF4-FFF2-40B4-BE49-F238E27FC236}">
                <a16:creationId xmlns:a16="http://schemas.microsoft.com/office/drawing/2014/main" id="{E69ADF6B-23F0-1742-B462-43CB9025156A}"/>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4989" r="19361"/>
          <a:stretch/>
        </p:blipFill>
        <p:spPr>
          <a:xfrm>
            <a:off x="400678" y="1608845"/>
            <a:ext cx="6277708" cy="4541129"/>
          </a:xfrm>
          <a:prstGeom prst="rect">
            <a:avLst/>
          </a:prstGeom>
        </p:spPr>
      </p:pic>
      <p:sp>
        <p:nvSpPr>
          <p:cNvPr id="2" name="タイトル 1">
            <a:extLst>
              <a:ext uri="{FF2B5EF4-FFF2-40B4-BE49-F238E27FC236}">
                <a16:creationId xmlns:a16="http://schemas.microsoft.com/office/drawing/2014/main" id="{20DCA399-A741-D14F-8767-800DDD78935F}"/>
              </a:ext>
            </a:extLst>
          </p:cNvPr>
          <p:cNvSpPr>
            <a:spLocks noGrp="1"/>
          </p:cNvSpPr>
          <p:nvPr>
            <p:ph type="title"/>
          </p:nvPr>
        </p:nvSpPr>
        <p:spPr>
          <a:xfrm>
            <a:off x="266700" y="291575"/>
            <a:ext cx="10515600" cy="1325563"/>
          </a:xfrm>
        </p:spPr>
        <p:txBody>
          <a:bodyPr/>
          <a:lstStyle/>
          <a:p>
            <a:r>
              <a:rPr lang="ja-JP" altLang="en-US" b="1">
                <a:solidFill>
                  <a:srgbClr val="E06A00"/>
                </a:solidFill>
              </a:rPr>
              <a:t>特徴点入力画面</a:t>
            </a:r>
            <a:endParaRPr kumimoji="1" lang="ja-JP" altLang="en-US" b="1">
              <a:solidFill>
                <a:srgbClr val="E06A00"/>
              </a:solidFill>
            </a:endParaRPr>
          </a:p>
        </p:txBody>
      </p:sp>
      <p:cxnSp>
        <p:nvCxnSpPr>
          <p:cNvPr id="7" name="直線コネクタ 6">
            <a:extLst>
              <a:ext uri="{FF2B5EF4-FFF2-40B4-BE49-F238E27FC236}">
                <a16:creationId xmlns:a16="http://schemas.microsoft.com/office/drawing/2014/main" id="{E7249A7C-5784-D44E-80E6-AB11280E5E2B}"/>
              </a:ext>
            </a:extLst>
          </p:cNvPr>
          <p:cNvCxnSpPr>
            <a:cxnSpLocks/>
            <a:endCxn id="33" idx="1"/>
          </p:cNvCxnSpPr>
          <p:nvPr/>
        </p:nvCxnSpPr>
        <p:spPr>
          <a:xfrm flipV="1">
            <a:off x="5159829" y="1130550"/>
            <a:ext cx="2096591" cy="767146"/>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094C1A1-28E0-3143-BA4E-47AE61B05089}"/>
              </a:ext>
            </a:extLst>
          </p:cNvPr>
          <p:cNvCxnSpPr>
            <a:cxnSpLocks/>
            <a:endCxn id="19" idx="1"/>
          </p:cNvCxnSpPr>
          <p:nvPr/>
        </p:nvCxnSpPr>
        <p:spPr>
          <a:xfrm>
            <a:off x="2624580" y="3087154"/>
            <a:ext cx="4631840" cy="1395119"/>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sp>
        <p:nvSpPr>
          <p:cNvPr id="19" name="フレーム 18">
            <a:extLst>
              <a:ext uri="{FF2B5EF4-FFF2-40B4-BE49-F238E27FC236}">
                <a16:creationId xmlns:a16="http://schemas.microsoft.com/office/drawing/2014/main" id="{9CE9AA67-1873-C643-BF64-8F3BA623C810}"/>
              </a:ext>
            </a:extLst>
          </p:cNvPr>
          <p:cNvSpPr/>
          <p:nvPr/>
        </p:nvSpPr>
        <p:spPr>
          <a:xfrm>
            <a:off x="7256420" y="4129478"/>
            <a:ext cx="4688026" cy="705590"/>
          </a:xfrm>
          <a:prstGeom prst="frame">
            <a:avLst>
              <a:gd name="adj1" fmla="val 4126"/>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テキスト ボックス 24">
            <a:extLst>
              <a:ext uri="{FF2B5EF4-FFF2-40B4-BE49-F238E27FC236}">
                <a16:creationId xmlns:a16="http://schemas.microsoft.com/office/drawing/2014/main" id="{540BDA09-86E5-4E4F-8EC3-90FD2F46D227}"/>
              </a:ext>
            </a:extLst>
          </p:cNvPr>
          <p:cNvSpPr txBox="1"/>
          <p:nvPr/>
        </p:nvSpPr>
        <p:spPr>
          <a:xfrm>
            <a:off x="7169804" y="907882"/>
            <a:ext cx="4774642" cy="461665"/>
          </a:xfrm>
          <a:prstGeom prst="rect">
            <a:avLst/>
          </a:prstGeom>
          <a:noFill/>
        </p:spPr>
        <p:txBody>
          <a:bodyPr wrap="square" rtlCol="0">
            <a:spAutoFit/>
          </a:bodyPr>
          <a:lstStyle/>
          <a:p>
            <a:r>
              <a:rPr kumimoji="1" lang="ja-JP" altLang="en-US" sz="2400">
                <a:solidFill>
                  <a:srgbClr val="E06A00"/>
                </a:solidFill>
              </a:rPr>
              <a:t>・次にクリックする特徴点の番号</a:t>
            </a:r>
            <a:endParaRPr kumimoji="1" lang="en-US" altLang="ja-JP" sz="2400" dirty="0">
              <a:solidFill>
                <a:srgbClr val="E06A00"/>
              </a:solidFill>
            </a:endParaRPr>
          </a:p>
        </p:txBody>
      </p:sp>
      <p:sp>
        <p:nvSpPr>
          <p:cNvPr id="27" name="正方形/長方形 26">
            <a:extLst>
              <a:ext uri="{FF2B5EF4-FFF2-40B4-BE49-F238E27FC236}">
                <a16:creationId xmlns:a16="http://schemas.microsoft.com/office/drawing/2014/main" id="{4B6F9458-37E0-E54E-9440-966F339EF677}"/>
              </a:ext>
            </a:extLst>
          </p:cNvPr>
          <p:cNvSpPr/>
          <p:nvPr/>
        </p:nvSpPr>
        <p:spPr>
          <a:xfrm>
            <a:off x="7166004" y="290096"/>
            <a:ext cx="2646878" cy="584775"/>
          </a:xfrm>
          <a:prstGeom prst="rect">
            <a:avLst/>
          </a:prstGeom>
        </p:spPr>
        <p:txBody>
          <a:bodyPr wrap="none">
            <a:spAutoFit/>
          </a:bodyPr>
          <a:lstStyle/>
          <a:p>
            <a:r>
              <a:rPr lang="ja-JP" altLang="en-US" sz="3200" b="1">
                <a:solidFill>
                  <a:srgbClr val="454F61"/>
                </a:solidFill>
              </a:rPr>
              <a:t>特徴点の番号</a:t>
            </a:r>
            <a:endParaRPr lang="en-US" altLang="ja-JP" sz="3200" b="1" dirty="0">
              <a:solidFill>
                <a:srgbClr val="454F61"/>
              </a:solidFill>
            </a:endParaRPr>
          </a:p>
        </p:txBody>
      </p:sp>
      <p:sp>
        <p:nvSpPr>
          <p:cNvPr id="30" name="テキスト ボックス 29">
            <a:extLst>
              <a:ext uri="{FF2B5EF4-FFF2-40B4-BE49-F238E27FC236}">
                <a16:creationId xmlns:a16="http://schemas.microsoft.com/office/drawing/2014/main" id="{FEC846AC-651F-D140-9781-2D5B9389EC23}"/>
              </a:ext>
            </a:extLst>
          </p:cNvPr>
          <p:cNvSpPr txBox="1"/>
          <p:nvPr/>
        </p:nvSpPr>
        <p:spPr>
          <a:xfrm>
            <a:off x="7131678" y="3564647"/>
            <a:ext cx="2646878" cy="584775"/>
          </a:xfrm>
          <a:prstGeom prst="rect">
            <a:avLst/>
          </a:prstGeom>
          <a:noFill/>
        </p:spPr>
        <p:txBody>
          <a:bodyPr wrap="none" rtlCol="0">
            <a:spAutoFit/>
          </a:bodyPr>
          <a:lstStyle/>
          <a:p>
            <a:r>
              <a:rPr kumimoji="1" lang="ja-JP" altLang="en-US" sz="3200" b="1">
                <a:solidFill>
                  <a:srgbClr val="454F61"/>
                </a:solidFill>
              </a:rPr>
              <a:t>解説イラスト</a:t>
            </a:r>
          </a:p>
        </p:txBody>
      </p:sp>
      <p:sp>
        <p:nvSpPr>
          <p:cNvPr id="31" name="テキスト ボックス 30">
            <a:extLst>
              <a:ext uri="{FF2B5EF4-FFF2-40B4-BE49-F238E27FC236}">
                <a16:creationId xmlns:a16="http://schemas.microsoft.com/office/drawing/2014/main" id="{631AD831-52FD-6348-A167-FB1970F5DAFA}"/>
              </a:ext>
            </a:extLst>
          </p:cNvPr>
          <p:cNvSpPr txBox="1"/>
          <p:nvPr/>
        </p:nvSpPr>
        <p:spPr>
          <a:xfrm>
            <a:off x="7256420" y="4250486"/>
            <a:ext cx="3855782" cy="461665"/>
          </a:xfrm>
          <a:prstGeom prst="rect">
            <a:avLst/>
          </a:prstGeom>
          <a:noFill/>
        </p:spPr>
        <p:txBody>
          <a:bodyPr wrap="square" rtlCol="0">
            <a:spAutoFit/>
          </a:bodyPr>
          <a:lstStyle/>
          <a:p>
            <a:r>
              <a:rPr kumimoji="1" lang="ja-JP" altLang="en-US" sz="2400">
                <a:solidFill>
                  <a:srgbClr val="E06A00"/>
                </a:solidFill>
              </a:rPr>
              <a:t>・特徴点の</a:t>
            </a:r>
            <a:r>
              <a:rPr lang="ja-JP" altLang="en-US" sz="2400">
                <a:solidFill>
                  <a:srgbClr val="E06A00"/>
                </a:solidFill>
              </a:rPr>
              <a:t>位置を表示</a:t>
            </a:r>
            <a:endParaRPr kumimoji="1" lang="en-US" altLang="ja-JP" sz="2400" dirty="0">
              <a:solidFill>
                <a:srgbClr val="E06A00"/>
              </a:solidFill>
            </a:endParaRPr>
          </a:p>
        </p:txBody>
      </p:sp>
      <p:sp>
        <p:nvSpPr>
          <p:cNvPr id="33" name="フレーム 32">
            <a:extLst>
              <a:ext uri="{FF2B5EF4-FFF2-40B4-BE49-F238E27FC236}">
                <a16:creationId xmlns:a16="http://schemas.microsoft.com/office/drawing/2014/main" id="{D2851FA4-66E1-D540-A453-A787A47236D7}"/>
              </a:ext>
            </a:extLst>
          </p:cNvPr>
          <p:cNvSpPr/>
          <p:nvPr/>
        </p:nvSpPr>
        <p:spPr>
          <a:xfrm>
            <a:off x="7256420" y="797083"/>
            <a:ext cx="4688026" cy="666933"/>
          </a:xfrm>
          <a:prstGeom prst="frame">
            <a:avLst>
              <a:gd name="adj1" fmla="val 3070"/>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a:extLst>
              <a:ext uri="{FF2B5EF4-FFF2-40B4-BE49-F238E27FC236}">
                <a16:creationId xmlns:a16="http://schemas.microsoft.com/office/drawing/2014/main" id="{C7E2A190-2209-9441-B3E6-ABDA6C5035EF}"/>
              </a:ext>
            </a:extLst>
          </p:cNvPr>
          <p:cNvSpPr/>
          <p:nvPr/>
        </p:nvSpPr>
        <p:spPr>
          <a:xfrm>
            <a:off x="7170717" y="1649923"/>
            <a:ext cx="1826141" cy="584775"/>
          </a:xfrm>
          <a:prstGeom prst="rect">
            <a:avLst/>
          </a:prstGeom>
        </p:spPr>
        <p:txBody>
          <a:bodyPr wrap="none">
            <a:spAutoFit/>
          </a:bodyPr>
          <a:lstStyle/>
          <a:p>
            <a:r>
              <a:rPr lang="ja-JP" altLang="en-US" sz="3200" b="1">
                <a:solidFill>
                  <a:srgbClr val="454F61"/>
                </a:solidFill>
              </a:rPr>
              <a:t>解説文章</a:t>
            </a:r>
          </a:p>
        </p:txBody>
      </p:sp>
      <p:sp>
        <p:nvSpPr>
          <p:cNvPr id="17" name="テキスト ボックス 16">
            <a:extLst>
              <a:ext uri="{FF2B5EF4-FFF2-40B4-BE49-F238E27FC236}">
                <a16:creationId xmlns:a16="http://schemas.microsoft.com/office/drawing/2014/main" id="{BDA5A361-C718-454D-A5A4-A542606DB3A6}"/>
              </a:ext>
            </a:extLst>
          </p:cNvPr>
          <p:cNvSpPr txBox="1"/>
          <p:nvPr/>
        </p:nvSpPr>
        <p:spPr>
          <a:xfrm>
            <a:off x="7225989" y="2328950"/>
            <a:ext cx="4671697" cy="830997"/>
          </a:xfrm>
          <a:prstGeom prst="rect">
            <a:avLst/>
          </a:prstGeom>
          <a:noFill/>
        </p:spPr>
        <p:txBody>
          <a:bodyPr wrap="square" rtlCol="0">
            <a:spAutoFit/>
          </a:bodyPr>
          <a:lstStyle/>
          <a:p>
            <a:r>
              <a:rPr kumimoji="1" lang="ja-JP" altLang="en-US" sz="2400">
                <a:solidFill>
                  <a:srgbClr val="E06A00"/>
                </a:solidFill>
              </a:rPr>
              <a:t>・青線の位置</a:t>
            </a:r>
            <a:endParaRPr kumimoji="1" lang="en-US" altLang="ja-JP" sz="2400" dirty="0">
              <a:solidFill>
                <a:srgbClr val="E06A00"/>
              </a:solidFill>
            </a:endParaRPr>
          </a:p>
          <a:p>
            <a:r>
              <a:rPr lang="ja-JP" altLang="en-US" sz="2400">
                <a:solidFill>
                  <a:srgbClr val="E06A00"/>
                </a:solidFill>
              </a:rPr>
              <a:t>・次の特徴点の位置</a:t>
            </a:r>
            <a:endParaRPr kumimoji="1" lang="en-US" altLang="ja-JP" sz="2400" dirty="0">
              <a:solidFill>
                <a:srgbClr val="E06A00"/>
              </a:solidFill>
            </a:endParaRPr>
          </a:p>
        </p:txBody>
      </p:sp>
      <p:sp>
        <p:nvSpPr>
          <p:cNvPr id="20" name="フレーム 19">
            <a:extLst>
              <a:ext uri="{FF2B5EF4-FFF2-40B4-BE49-F238E27FC236}">
                <a16:creationId xmlns:a16="http://schemas.microsoft.com/office/drawing/2014/main" id="{FBC30E31-1FA3-6043-A94C-79011BCAA7FA}"/>
              </a:ext>
            </a:extLst>
          </p:cNvPr>
          <p:cNvSpPr/>
          <p:nvPr/>
        </p:nvSpPr>
        <p:spPr>
          <a:xfrm>
            <a:off x="7261133" y="2166340"/>
            <a:ext cx="4688026" cy="1129663"/>
          </a:xfrm>
          <a:prstGeom prst="frame">
            <a:avLst>
              <a:gd name="adj1" fmla="val 1984"/>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6" name="直線コネクタ 25">
            <a:extLst>
              <a:ext uri="{FF2B5EF4-FFF2-40B4-BE49-F238E27FC236}">
                <a16:creationId xmlns:a16="http://schemas.microsoft.com/office/drawing/2014/main" id="{B65A2AE9-A850-634E-8EF9-B26EAAD9B556}"/>
              </a:ext>
            </a:extLst>
          </p:cNvPr>
          <p:cNvCxnSpPr>
            <a:cxnSpLocks/>
            <a:endCxn id="20" idx="1"/>
          </p:cNvCxnSpPr>
          <p:nvPr/>
        </p:nvCxnSpPr>
        <p:spPr>
          <a:xfrm>
            <a:off x="4588329" y="2342518"/>
            <a:ext cx="2672804" cy="388654"/>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sp>
        <p:nvSpPr>
          <p:cNvPr id="29" name="フレーム 28">
            <a:extLst>
              <a:ext uri="{FF2B5EF4-FFF2-40B4-BE49-F238E27FC236}">
                <a16:creationId xmlns:a16="http://schemas.microsoft.com/office/drawing/2014/main" id="{74676662-4AE1-E74D-AF06-1D3ED8025AB0}"/>
              </a:ext>
            </a:extLst>
          </p:cNvPr>
          <p:cNvSpPr/>
          <p:nvPr/>
        </p:nvSpPr>
        <p:spPr>
          <a:xfrm>
            <a:off x="7256420" y="5560448"/>
            <a:ext cx="4688026" cy="984961"/>
          </a:xfrm>
          <a:prstGeom prst="frame">
            <a:avLst>
              <a:gd name="adj1" fmla="val 2468"/>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7E80F737-5EB4-F44D-BD8D-EC25C9BCC79A}"/>
              </a:ext>
            </a:extLst>
          </p:cNvPr>
          <p:cNvSpPr txBox="1"/>
          <p:nvPr/>
        </p:nvSpPr>
        <p:spPr>
          <a:xfrm>
            <a:off x="7166004" y="5074671"/>
            <a:ext cx="2789546" cy="584775"/>
          </a:xfrm>
          <a:prstGeom prst="rect">
            <a:avLst/>
          </a:prstGeom>
          <a:noFill/>
        </p:spPr>
        <p:txBody>
          <a:bodyPr wrap="none" rtlCol="0">
            <a:spAutoFit/>
          </a:bodyPr>
          <a:lstStyle/>
          <a:p>
            <a:r>
              <a:rPr kumimoji="1" lang="en-US" altLang="ja-JP" sz="3200" b="1" dirty="0">
                <a:solidFill>
                  <a:srgbClr val="454F61"/>
                </a:solidFill>
              </a:rPr>
              <a:t>3D</a:t>
            </a:r>
            <a:r>
              <a:rPr kumimoji="1" lang="ja-JP" altLang="en-US" sz="3200" b="1">
                <a:solidFill>
                  <a:srgbClr val="454F61"/>
                </a:solidFill>
              </a:rPr>
              <a:t>化する写真</a:t>
            </a:r>
          </a:p>
        </p:txBody>
      </p:sp>
      <p:sp>
        <p:nvSpPr>
          <p:cNvPr id="34" name="テキスト ボックス 33">
            <a:extLst>
              <a:ext uri="{FF2B5EF4-FFF2-40B4-BE49-F238E27FC236}">
                <a16:creationId xmlns:a16="http://schemas.microsoft.com/office/drawing/2014/main" id="{74475617-3D0A-0B46-89C6-3AFBF2B9E6B6}"/>
              </a:ext>
            </a:extLst>
          </p:cNvPr>
          <p:cNvSpPr txBox="1"/>
          <p:nvPr/>
        </p:nvSpPr>
        <p:spPr>
          <a:xfrm>
            <a:off x="7269964" y="5637429"/>
            <a:ext cx="4572741" cy="830997"/>
          </a:xfrm>
          <a:prstGeom prst="rect">
            <a:avLst/>
          </a:prstGeom>
          <a:noFill/>
        </p:spPr>
        <p:txBody>
          <a:bodyPr wrap="square" rtlCol="0">
            <a:spAutoFit/>
          </a:bodyPr>
          <a:lstStyle/>
          <a:p>
            <a:r>
              <a:rPr kumimoji="1" lang="ja-JP" altLang="en-US" sz="2400">
                <a:solidFill>
                  <a:srgbClr val="E06A00"/>
                </a:solidFill>
              </a:rPr>
              <a:t>・最初の選択画面で選択した</a:t>
            </a:r>
            <a:r>
              <a:rPr kumimoji="1" lang="en-US" altLang="ja-JP" sz="2400" dirty="0">
                <a:solidFill>
                  <a:srgbClr val="E06A00"/>
                </a:solidFill>
              </a:rPr>
              <a:t>3D</a:t>
            </a:r>
            <a:r>
              <a:rPr kumimoji="1" lang="ja-JP" altLang="en-US" sz="2400">
                <a:solidFill>
                  <a:srgbClr val="E06A00"/>
                </a:solidFill>
              </a:rPr>
              <a:t>化したい写真を表示</a:t>
            </a:r>
            <a:endParaRPr kumimoji="1" lang="en-US" altLang="ja-JP" sz="2400" dirty="0">
              <a:solidFill>
                <a:srgbClr val="E06A00"/>
              </a:solidFill>
            </a:endParaRPr>
          </a:p>
        </p:txBody>
      </p:sp>
      <p:cxnSp>
        <p:nvCxnSpPr>
          <p:cNvPr id="35" name="直線コネクタ 34">
            <a:extLst>
              <a:ext uri="{FF2B5EF4-FFF2-40B4-BE49-F238E27FC236}">
                <a16:creationId xmlns:a16="http://schemas.microsoft.com/office/drawing/2014/main" id="{84DC78AE-4891-094A-B9B3-5C4BD749BE6C}"/>
              </a:ext>
            </a:extLst>
          </p:cNvPr>
          <p:cNvCxnSpPr>
            <a:cxnSpLocks/>
            <a:endCxn id="34" idx="1"/>
          </p:cNvCxnSpPr>
          <p:nvPr/>
        </p:nvCxnSpPr>
        <p:spPr>
          <a:xfrm>
            <a:off x="4392386" y="5160835"/>
            <a:ext cx="2877578" cy="892093"/>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169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コンテンツ プレースホルダー 3" descr="グラフィカル ユーザー インターフェイス, テキスト&#10;&#10;自動的に生成された説明">
            <a:extLst>
              <a:ext uri="{FF2B5EF4-FFF2-40B4-BE49-F238E27FC236}">
                <a16:creationId xmlns:a16="http://schemas.microsoft.com/office/drawing/2014/main" id="{32B06FF1-011A-854C-8213-45E71FED0038}"/>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28640"/>
          <a:stretch/>
        </p:blipFill>
        <p:spPr>
          <a:xfrm>
            <a:off x="462132" y="1617138"/>
            <a:ext cx="6144823" cy="4714530"/>
          </a:xfrm>
          <a:prstGeom prst="rect">
            <a:avLst/>
          </a:prstGeom>
        </p:spPr>
      </p:pic>
      <p:sp>
        <p:nvSpPr>
          <p:cNvPr id="2" name="タイトル 1">
            <a:extLst>
              <a:ext uri="{FF2B5EF4-FFF2-40B4-BE49-F238E27FC236}">
                <a16:creationId xmlns:a16="http://schemas.microsoft.com/office/drawing/2014/main" id="{20DCA399-A741-D14F-8767-800DDD78935F}"/>
              </a:ext>
            </a:extLst>
          </p:cNvPr>
          <p:cNvSpPr>
            <a:spLocks noGrp="1"/>
          </p:cNvSpPr>
          <p:nvPr>
            <p:ph type="title"/>
          </p:nvPr>
        </p:nvSpPr>
        <p:spPr>
          <a:xfrm>
            <a:off x="332014" y="291575"/>
            <a:ext cx="10515600" cy="1325563"/>
          </a:xfrm>
        </p:spPr>
        <p:txBody>
          <a:bodyPr/>
          <a:lstStyle/>
          <a:p>
            <a:r>
              <a:rPr lang="ja-JP" altLang="en-US" b="1">
                <a:solidFill>
                  <a:srgbClr val="E06A00"/>
                </a:solidFill>
              </a:rPr>
              <a:t>体型のタイプの入力画面</a:t>
            </a:r>
            <a:endParaRPr kumimoji="1" lang="ja-JP" altLang="en-US" b="1">
              <a:solidFill>
                <a:srgbClr val="E06A00"/>
              </a:solidFill>
            </a:endParaRPr>
          </a:p>
        </p:txBody>
      </p:sp>
      <p:sp>
        <p:nvSpPr>
          <p:cNvPr id="6" name="正方形/長方形 5">
            <a:extLst>
              <a:ext uri="{FF2B5EF4-FFF2-40B4-BE49-F238E27FC236}">
                <a16:creationId xmlns:a16="http://schemas.microsoft.com/office/drawing/2014/main" id="{C7E2A190-2209-9441-B3E6-ABDA6C5035EF}"/>
              </a:ext>
            </a:extLst>
          </p:cNvPr>
          <p:cNvSpPr/>
          <p:nvPr/>
        </p:nvSpPr>
        <p:spPr>
          <a:xfrm>
            <a:off x="7166004" y="1535544"/>
            <a:ext cx="3057247" cy="584775"/>
          </a:xfrm>
          <a:prstGeom prst="rect">
            <a:avLst/>
          </a:prstGeom>
        </p:spPr>
        <p:txBody>
          <a:bodyPr wrap="none">
            <a:spAutoFit/>
          </a:bodyPr>
          <a:lstStyle/>
          <a:p>
            <a:r>
              <a:rPr lang="ja-JP" altLang="en-US" sz="3200" b="1">
                <a:solidFill>
                  <a:srgbClr val="454F61"/>
                </a:solidFill>
              </a:rPr>
              <a:t>体型選択ボタン</a:t>
            </a:r>
          </a:p>
        </p:txBody>
      </p:sp>
      <p:sp>
        <p:nvSpPr>
          <p:cNvPr id="17" name="テキスト ボックス 16">
            <a:extLst>
              <a:ext uri="{FF2B5EF4-FFF2-40B4-BE49-F238E27FC236}">
                <a16:creationId xmlns:a16="http://schemas.microsoft.com/office/drawing/2014/main" id="{BDA5A361-C718-454D-A5A4-A542606DB3A6}"/>
              </a:ext>
            </a:extLst>
          </p:cNvPr>
          <p:cNvSpPr txBox="1"/>
          <p:nvPr/>
        </p:nvSpPr>
        <p:spPr>
          <a:xfrm>
            <a:off x="7230684" y="2105481"/>
            <a:ext cx="4671697" cy="4154984"/>
          </a:xfrm>
          <a:prstGeom prst="rect">
            <a:avLst/>
          </a:prstGeom>
          <a:noFill/>
        </p:spPr>
        <p:txBody>
          <a:bodyPr wrap="square" rtlCol="0">
            <a:spAutoFit/>
          </a:bodyPr>
          <a:lstStyle/>
          <a:p>
            <a:r>
              <a:rPr kumimoji="1" lang="ja-JP" altLang="en-US" sz="2400">
                <a:solidFill>
                  <a:srgbClr val="E06A00"/>
                </a:solidFill>
              </a:rPr>
              <a:t>・</a:t>
            </a:r>
            <a:r>
              <a:rPr kumimoji="1" lang="en-US" altLang="ja-JP" sz="2400" dirty="0">
                <a:solidFill>
                  <a:srgbClr val="E06A00"/>
                </a:solidFill>
              </a:rPr>
              <a:t>1</a:t>
            </a:r>
            <a:r>
              <a:rPr kumimoji="1" lang="ja-JP" altLang="en-US" sz="2400">
                <a:solidFill>
                  <a:srgbClr val="E06A00"/>
                </a:solidFill>
              </a:rPr>
              <a:t>番近い体型を選択する</a:t>
            </a:r>
            <a:endParaRPr kumimoji="1" lang="en-US" altLang="ja-JP" sz="2400" dirty="0">
              <a:solidFill>
                <a:srgbClr val="E06A00"/>
              </a:solidFill>
            </a:endParaRPr>
          </a:p>
          <a:p>
            <a:r>
              <a:rPr lang="ja-JP" altLang="en-US" sz="2400">
                <a:solidFill>
                  <a:srgbClr val="E06A00"/>
                </a:solidFill>
              </a:rPr>
              <a:t>　・マグロ</a:t>
            </a:r>
            <a:endParaRPr lang="en-US" altLang="ja-JP" sz="2400" dirty="0">
              <a:solidFill>
                <a:srgbClr val="E06A00"/>
              </a:solidFill>
            </a:endParaRPr>
          </a:p>
          <a:p>
            <a:r>
              <a:rPr kumimoji="1" lang="ja-JP" altLang="en-US" sz="2400">
                <a:solidFill>
                  <a:srgbClr val="E06A00"/>
                </a:solidFill>
              </a:rPr>
              <a:t>　・タイ</a:t>
            </a:r>
            <a:endParaRPr kumimoji="1" lang="en-US" altLang="ja-JP" sz="2400" dirty="0">
              <a:solidFill>
                <a:srgbClr val="E06A00"/>
              </a:solidFill>
            </a:endParaRPr>
          </a:p>
          <a:p>
            <a:r>
              <a:rPr lang="ja-JP" altLang="en-US" sz="2400">
                <a:solidFill>
                  <a:srgbClr val="E06A00"/>
                </a:solidFill>
              </a:rPr>
              <a:t>　・アジ</a:t>
            </a:r>
            <a:endParaRPr lang="en-US" altLang="ja-JP" sz="2400" dirty="0">
              <a:solidFill>
                <a:srgbClr val="E06A00"/>
              </a:solidFill>
            </a:endParaRPr>
          </a:p>
          <a:p>
            <a:r>
              <a:rPr kumimoji="1" lang="ja-JP" altLang="en-US" sz="2400">
                <a:solidFill>
                  <a:srgbClr val="E06A00"/>
                </a:solidFill>
              </a:rPr>
              <a:t>　・ブリ</a:t>
            </a:r>
            <a:endParaRPr kumimoji="1" lang="en-US" altLang="ja-JP" sz="2400" dirty="0">
              <a:solidFill>
                <a:srgbClr val="E06A00"/>
              </a:solidFill>
            </a:endParaRPr>
          </a:p>
          <a:p>
            <a:r>
              <a:rPr lang="ja-JP" altLang="en-US" sz="2400">
                <a:solidFill>
                  <a:srgbClr val="E06A00"/>
                </a:solidFill>
              </a:rPr>
              <a:t>　・フグ</a:t>
            </a:r>
            <a:endParaRPr lang="en-US" altLang="ja-JP" sz="2400" dirty="0">
              <a:solidFill>
                <a:srgbClr val="E06A00"/>
              </a:solidFill>
            </a:endParaRPr>
          </a:p>
          <a:p>
            <a:r>
              <a:rPr kumimoji="1" lang="ja-JP" altLang="en-US" sz="2400">
                <a:solidFill>
                  <a:srgbClr val="E06A00"/>
                </a:solidFill>
              </a:rPr>
              <a:t>　・タラ</a:t>
            </a:r>
            <a:endParaRPr kumimoji="1" lang="en-US" altLang="ja-JP" sz="2400" dirty="0">
              <a:solidFill>
                <a:srgbClr val="E06A00"/>
              </a:solidFill>
            </a:endParaRPr>
          </a:p>
          <a:p>
            <a:r>
              <a:rPr lang="ja-JP" altLang="en-US" sz="2400">
                <a:solidFill>
                  <a:srgbClr val="E06A00"/>
                </a:solidFill>
              </a:rPr>
              <a:t>　・チゴダラ</a:t>
            </a:r>
            <a:endParaRPr lang="en-US" altLang="ja-JP" sz="2400" dirty="0">
              <a:solidFill>
                <a:srgbClr val="E06A00"/>
              </a:solidFill>
            </a:endParaRPr>
          </a:p>
          <a:p>
            <a:r>
              <a:rPr lang="ja-JP" altLang="en-US" sz="2400">
                <a:solidFill>
                  <a:srgbClr val="E06A00"/>
                </a:solidFill>
              </a:rPr>
              <a:t>　・サケ</a:t>
            </a:r>
            <a:endParaRPr lang="en-US" altLang="ja-JP" sz="2400" dirty="0">
              <a:solidFill>
                <a:srgbClr val="E06A00"/>
              </a:solidFill>
            </a:endParaRPr>
          </a:p>
          <a:p>
            <a:r>
              <a:rPr lang="ja-JP" altLang="en-US" sz="2400">
                <a:solidFill>
                  <a:srgbClr val="E06A00"/>
                </a:solidFill>
              </a:rPr>
              <a:t>　・キンメ</a:t>
            </a:r>
            <a:endParaRPr lang="en-US" altLang="ja-JP" sz="2400" dirty="0">
              <a:solidFill>
                <a:srgbClr val="E06A00"/>
              </a:solidFill>
            </a:endParaRPr>
          </a:p>
          <a:p>
            <a:r>
              <a:rPr lang="ja-JP" altLang="en-US" sz="2400">
                <a:solidFill>
                  <a:srgbClr val="E06A00"/>
                </a:solidFill>
              </a:rPr>
              <a:t>　・カワハギ</a:t>
            </a:r>
            <a:endParaRPr lang="en-US" altLang="ja-JP" sz="2400" dirty="0">
              <a:solidFill>
                <a:srgbClr val="E06A00"/>
              </a:solidFill>
            </a:endParaRPr>
          </a:p>
        </p:txBody>
      </p:sp>
      <p:sp>
        <p:nvSpPr>
          <p:cNvPr id="20" name="フレーム 19">
            <a:extLst>
              <a:ext uri="{FF2B5EF4-FFF2-40B4-BE49-F238E27FC236}">
                <a16:creationId xmlns:a16="http://schemas.microsoft.com/office/drawing/2014/main" id="{FBC30E31-1FA3-6043-A94C-79011BCAA7FA}"/>
              </a:ext>
            </a:extLst>
          </p:cNvPr>
          <p:cNvSpPr/>
          <p:nvPr/>
        </p:nvSpPr>
        <p:spPr>
          <a:xfrm>
            <a:off x="7230684" y="2052525"/>
            <a:ext cx="4688026" cy="4260896"/>
          </a:xfrm>
          <a:prstGeom prst="frame">
            <a:avLst>
              <a:gd name="adj1" fmla="val 451"/>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6" name="直線コネクタ 25">
            <a:extLst>
              <a:ext uri="{FF2B5EF4-FFF2-40B4-BE49-F238E27FC236}">
                <a16:creationId xmlns:a16="http://schemas.microsoft.com/office/drawing/2014/main" id="{B65A2AE9-A850-634E-8EF9-B26EAAD9B556}"/>
              </a:ext>
            </a:extLst>
          </p:cNvPr>
          <p:cNvCxnSpPr>
            <a:cxnSpLocks/>
            <a:endCxn id="20" idx="1"/>
          </p:cNvCxnSpPr>
          <p:nvPr/>
        </p:nvCxnSpPr>
        <p:spPr>
          <a:xfrm>
            <a:off x="3559629" y="2052525"/>
            <a:ext cx="3671055" cy="2130448"/>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033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3" descr="暗い, 魚, 画面, モニター が含まれている画像&#10;&#10;自動的に生成された説明">
            <a:extLst>
              <a:ext uri="{FF2B5EF4-FFF2-40B4-BE49-F238E27FC236}">
                <a16:creationId xmlns:a16="http://schemas.microsoft.com/office/drawing/2014/main" id="{252DF7F4-ABFC-0E45-88F3-E2F6C5A34F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648" b="-1"/>
          <a:stretch/>
        </p:blipFill>
        <p:spPr>
          <a:xfrm>
            <a:off x="393494" y="2283164"/>
            <a:ext cx="6131688" cy="3448449"/>
          </a:xfrm>
          <a:prstGeom prst="rect">
            <a:avLst/>
          </a:prstGeom>
        </p:spPr>
      </p:pic>
      <p:sp>
        <p:nvSpPr>
          <p:cNvPr id="2" name="タイトル 1">
            <a:extLst>
              <a:ext uri="{FF2B5EF4-FFF2-40B4-BE49-F238E27FC236}">
                <a16:creationId xmlns:a16="http://schemas.microsoft.com/office/drawing/2014/main" id="{20DCA399-A741-D14F-8767-800DDD78935F}"/>
              </a:ext>
            </a:extLst>
          </p:cNvPr>
          <p:cNvSpPr>
            <a:spLocks noGrp="1"/>
          </p:cNvSpPr>
          <p:nvPr>
            <p:ph type="title"/>
          </p:nvPr>
        </p:nvSpPr>
        <p:spPr>
          <a:xfrm>
            <a:off x="266700" y="302607"/>
            <a:ext cx="10515600" cy="1325563"/>
          </a:xfrm>
        </p:spPr>
        <p:txBody>
          <a:bodyPr/>
          <a:lstStyle/>
          <a:p>
            <a:r>
              <a:rPr lang="ja-JP" altLang="en-US" b="1">
                <a:solidFill>
                  <a:srgbClr val="E06A00"/>
                </a:solidFill>
              </a:rPr>
              <a:t>生成した</a:t>
            </a:r>
            <a:r>
              <a:rPr lang="en-US" altLang="ja-JP" b="1" dirty="0">
                <a:solidFill>
                  <a:srgbClr val="E06A00"/>
                </a:solidFill>
              </a:rPr>
              <a:t>3D</a:t>
            </a:r>
            <a:r>
              <a:rPr lang="ja-JP" altLang="en-US" b="1">
                <a:solidFill>
                  <a:srgbClr val="E06A00"/>
                </a:solidFill>
              </a:rPr>
              <a:t>モデルの表示画面</a:t>
            </a:r>
            <a:endParaRPr kumimoji="1" lang="ja-JP" altLang="en-US" b="1">
              <a:solidFill>
                <a:srgbClr val="E06A00"/>
              </a:solidFill>
            </a:endParaRPr>
          </a:p>
        </p:txBody>
      </p:sp>
      <p:sp>
        <p:nvSpPr>
          <p:cNvPr id="6" name="正方形/長方形 5">
            <a:extLst>
              <a:ext uri="{FF2B5EF4-FFF2-40B4-BE49-F238E27FC236}">
                <a16:creationId xmlns:a16="http://schemas.microsoft.com/office/drawing/2014/main" id="{C7E2A190-2209-9441-B3E6-ABDA6C5035EF}"/>
              </a:ext>
            </a:extLst>
          </p:cNvPr>
          <p:cNvSpPr/>
          <p:nvPr/>
        </p:nvSpPr>
        <p:spPr>
          <a:xfrm>
            <a:off x="7172016" y="2209201"/>
            <a:ext cx="3610284" cy="584775"/>
          </a:xfrm>
          <a:prstGeom prst="rect">
            <a:avLst/>
          </a:prstGeom>
        </p:spPr>
        <p:txBody>
          <a:bodyPr wrap="none">
            <a:spAutoFit/>
          </a:bodyPr>
          <a:lstStyle/>
          <a:p>
            <a:r>
              <a:rPr lang="ja-JP" altLang="en-US" sz="3200" b="1">
                <a:solidFill>
                  <a:srgbClr val="454F61"/>
                </a:solidFill>
              </a:rPr>
              <a:t>生成した</a:t>
            </a:r>
            <a:r>
              <a:rPr lang="en-US" altLang="ja-JP" sz="3200" b="1" dirty="0">
                <a:solidFill>
                  <a:srgbClr val="454F61"/>
                </a:solidFill>
              </a:rPr>
              <a:t>3D</a:t>
            </a:r>
            <a:r>
              <a:rPr lang="ja-JP" altLang="en-US" sz="3200" b="1">
                <a:solidFill>
                  <a:srgbClr val="454F61"/>
                </a:solidFill>
              </a:rPr>
              <a:t>モデル</a:t>
            </a:r>
          </a:p>
        </p:txBody>
      </p:sp>
      <p:sp>
        <p:nvSpPr>
          <p:cNvPr id="17" name="テキスト ボックス 16">
            <a:extLst>
              <a:ext uri="{FF2B5EF4-FFF2-40B4-BE49-F238E27FC236}">
                <a16:creationId xmlns:a16="http://schemas.microsoft.com/office/drawing/2014/main" id="{BDA5A361-C718-454D-A5A4-A542606DB3A6}"/>
              </a:ext>
            </a:extLst>
          </p:cNvPr>
          <p:cNvSpPr txBox="1"/>
          <p:nvPr/>
        </p:nvSpPr>
        <p:spPr>
          <a:xfrm>
            <a:off x="7247013" y="2963252"/>
            <a:ext cx="4671697" cy="830997"/>
          </a:xfrm>
          <a:prstGeom prst="rect">
            <a:avLst/>
          </a:prstGeom>
          <a:noFill/>
        </p:spPr>
        <p:txBody>
          <a:bodyPr wrap="square" rtlCol="0">
            <a:spAutoFit/>
          </a:bodyPr>
          <a:lstStyle/>
          <a:p>
            <a:r>
              <a:rPr lang="ja-JP" altLang="en-US" sz="2400">
                <a:solidFill>
                  <a:srgbClr val="E06A00"/>
                </a:solidFill>
              </a:rPr>
              <a:t>・ドラッグで</a:t>
            </a:r>
            <a:r>
              <a:rPr lang="en-US" altLang="ja-JP" sz="2400" dirty="0">
                <a:solidFill>
                  <a:srgbClr val="E06A00"/>
                </a:solidFill>
              </a:rPr>
              <a:t>3D</a:t>
            </a:r>
            <a:r>
              <a:rPr lang="ja-JP" altLang="en-US" sz="2400">
                <a:solidFill>
                  <a:srgbClr val="E06A00"/>
                </a:solidFill>
              </a:rPr>
              <a:t>モデルを動かす</a:t>
            </a:r>
            <a:endParaRPr lang="en-US" altLang="ja-JP" sz="2400" dirty="0">
              <a:solidFill>
                <a:srgbClr val="E06A00"/>
              </a:solidFill>
            </a:endParaRPr>
          </a:p>
          <a:p>
            <a:r>
              <a:rPr lang="ja-JP" altLang="en-US" sz="2400">
                <a:solidFill>
                  <a:srgbClr val="E06A00"/>
                </a:solidFill>
              </a:rPr>
              <a:t>・ピンチ操作で拡大縮小</a:t>
            </a:r>
          </a:p>
        </p:txBody>
      </p:sp>
      <p:sp>
        <p:nvSpPr>
          <p:cNvPr id="20" name="フレーム 19">
            <a:extLst>
              <a:ext uri="{FF2B5EF4-FFF2-40B4-BE49-F238E27FC236}">
                <a16:creationId xmlns:a16="http://schemas.microsoft.com/office/drawing/2014/main" id="{FBC30E31-1FA3-6043-A94C-79011BCAA7FA}"/>
              </a:ext>
            </a:extLst>
          </p:cNvPr>
          <p:cNvSpPr/>
          <p:nvPr/>
        </p:nvSpPr>
        <p:spPr>
          <a:xfrm>
            <a:off x="7230684" y="2793975"/>
            <a:ext cx="4688026" cy="1173867"/>
          </a:xfrm>
          <a:prstGeom prst="frame">
            <a:avLst>
              <a:gd name="adj1" fmla="val 1025"/>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6" name="直線コネクタ 25">
            <a:extLst>
              <a:ext uri="{FF2B5EF4-FFF2-40B4-BE49-F238E27FC236}">
                <a16:creationId xmlns:a16="http://schemas.microsoft.com/office/drawing/2014/main" id="{B65A2AE9-A850-634E-8EF9-B26EAAD9B556}"/>
              </a:ext>
            </a:extLst>
          </p:cNvPr>
          <p:cNvCxnSpPr>
            <a:cxnSpLocks/>
            <a:endCxn id="20" idx="1"/>
          </p:cNvCxnSpPr>
          <p:nvPr/>
        </p:nvCxnSpPr>
        <p:spPr>
          <a:xfrm flipV="1">
            <a:off x="4359729" y="3380909"/>
            <a:ext cx="2870955" cy="660090"/>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BD4FBAEF-E8CE-A04E-B33D-753DFE8E0272}"/>
              </a:ext>
            </a:extLst>
          </p:cNvPr>
          <p:cNvSpPr/>
          <p:nvPr/>
        </p:nvSpPr>
        <p:spPr>
          <a:xfrm>
            <a:off x="7172016" y="4463128"/>
            <a:ext cx="3877985" cy="584775"/>
          </a:xfrm>
          <a:prstGeom prst="rect">
            <a:avLst/>
          </a:prstGeom>
        </p:spPr>
        <p:txBody>
          <a:bodyPr wrap="none">
            <a:spAutoFit/>
          </a:bodyPr>
          <a:lstStyle/>
          <a:p>
            <a:r>
              <a:rPr lang="ja-JP" altLang="en-US" sz="3200" b="1">
                <a:solidFill>
                  <a:srgbClr val="454F61"/>
                </a:solidFill>
              </a:rPr>
              <a:t>ダウンロードボタン</a:t>
            </a:r>
          </a:p>
        </p:txBody>
      </p:sp>
      <p:sp>
        <p:nvSpPr>
          <p:cNvPr id="21" name="フレーム 20">
            <a:extLst>
              <a:ext uri="{FF2B5EF4-FFF2-40B4-BE49-F238E27FC236}">
                <a16:creationId xmlns:a16="http://schemas.microsoft.com/office/drawing/2014/main" id="{BE6E6C38-EAB1-1048-8340-D695490DB7B8}"/>
              </a:ext>
            </a:extLst>
          </p:cNvPr>
          <p:cNvSpPr/>
          <p:nvPr/>
        </p:nvSpPr>
        <p:spPr>
          <a:xfrm>
            <a:off x="7247013" y="4973889"/>
            <a:ext cx="4688026" cy="757724"/>
          </a:xfrm>
          <a:prstGeom prst="frame">
            <a:avLst>
              <a:gd name="adj1" fmla="val 2416"/>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8E5378C8-8377-CB46-8A49-6F227CFF9CC0}"/>
              </a:ext>
            </a:extLst>
          </p:cNvPr>
          <p:cNvSpPr/>
          <p:nvPr/>
        </p:nvSpPr>
        <p:spPr>
          <a:xfrm>
            <a:off x="7247013" y="5121918"/>
            <a:ext cx="4104009" cy="461665"/>
          </a:xfrm>
          <a:prstGeom prst="rect">
            <a:avLst/>
          </a:prstGeom>
        </p:spPr>
        <p:txBody>
          <a:bodyPr wrap="none">
            <a:spAutoFit/>
          </a:bodyPr>
          <a:lstStyle/>
          <a:p>
            <a:r>
              <a:rPr lang="ja-JP" altLang="en-US" sz="2400">
                <a:solidFill>
                  <a:srgbClr val="E06A00"/>
                </a:solidFill>
              </a:rPr>
              <a:t>・</a:t>
            </a:r>
            <a:r>
              <a:rPr lang="en-US" altLang="ja-JP" sz="2400" dirty="0">
                <a:solidFill>
                  <a:srgbClr val="E06A00"/>
                </a:solidFill>
              </a:rPr>
              <a:t>obj</a:t>
            </a:r>
            <a:r>
              <a:rPr lang="ja-JP" altLang="en-US" sz="2400">
                <a:solidFill>
                  <a:srgbClr val="E06A00"/>
                </a:solidFill>
              </a:rPr>
              <a:t>形式で</a:t>
            </a:r>
            <a:r>
              <a:rPr lang="en-US" altLang="ja-JP" sz="2400" dirty="0">
                <a:solidFill>
                  <a:srgbClr val="E06A00"/>
                </a:solidFill>
              </a:rPr>
              <a:t>3D</a:t>
            </a:r>
            <a:r>
              <a:rPr lang="ja-JP" altLang="en-US" sz="2400">
                <a:solidFill>
                  <a:srgbClr val="E06A00"/>
                </a:solidFill>
              </a:rPr>
              <a:t>モデルを保存</a:t>
            </a:r>
          </a:p>
        </p:txBody>
      </p:sp>
      <p:cxnSp>
        <p:nvCxnSpPr>
          <p:cNvPr id="23" name="直線コネクタ 22">
            <a:extLst>
              <a:ext uri="{FF2B5EF4-FFF2-40B4-BE49-F238E27FC236}">
                <a16:creationId xmlns:a16="http://schemas.microsoft.com/office/drawing/2014/main" id="{E9052229-D63C-1E4C-AB90-C5A07A5B3AE5}"/>
              </a:ext>
            </a:extLst>
          </p:cNvPr>
          <p:cNvCxnSpPr>
            <a:cxnSpLocks/>
            <a:endCxn id="21" idx="1"/>
          </p:cNvCxnSpPr>
          <p:nvPr/>
        </p:nvCxnSpPr>
        <p:spPr>
          <a:xfrm>
            <a:off x="963386" y="3064760"/>
            <a:ext cx="6283627" cy="2287991"/>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778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CA399-A741-D14F-8767-800DDD78935F}"/>
              </a:ext>
            </a:extLst>
          </p:cNvPr>
          <p:cNvSpPr>
            <a:spLocks noGrp="1"/>
          </p:cNvSpPr>
          <p:nvPr>
            <p:ph type="title"/>
          </p:nvPr>
        </p:nvSpPr>
        <p:spPr>
          <a:xfrm>
            <a:off x="299081" y="230855"/>
            <a:ext cx="10515600" cy="1325563"/>
          </a:xfrm>
        </p:spPr>
        <p:txBody>
          <a:bodyPr/>
          <a:lstStyle/>
          <a:p>
            <a:r>
              <a:rPr kumimoji="1" lang="ja-JP" altLang="en-US" b="1">
                <a:solidFill>
                  <a:srgbClr val="E06A00"/>
                </a:solidFill>
              </a:rPr>
              <a:t>図鑑</a:t>
            </a:r>
          </a:p>
        </p:txBody>
      </p:sp>
      <p:pic>
        <p:nvPicPr>
          <p:cNvPr id="5" name="コンテンツ プレースホルダー 3" descr="グラフ が含まれている画像&#10;&#10;自動的に生成された説明">
            <a:extLst>
              <a:ext uri="{FF2B5EF4-FFF2-40B4-BE49-F238E27FC236}">
                <a16:creationId xmlns:a16="http://schemas.microsoft.com/office/drawing/2014/main" id="{89F4BB03-15FE-A646-8BDC-9589D03F6D24}"/>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5484" t="-1" r="6764" b="-1"/>
          <a:stretch/>
        </p:blipFill>
        <p:spPr>
          <a:xfrm>
            <a:off x="406010" y="1797381"/>
            <a:ext cx="6440663" cy="4018456"/>
          </a:xfrm>
          <a:prstGeom prst="rect">
            <a:avLst/>
          </a:prstGeom>
        </p:spPr>
      </p:pic>
      <p:cxnSp>
        <p:nvCxnSpPr>
          <p:cNvPr id="7" name="直線コネクタ 6">
            <a:extLst>
              <a:ext uri="{FF2B5EF4-FFF2-40B4-BE49-F238E27FC236}">
                <a16:creationId xmlns:a16="http://schemas.microsoft.com/office/drawing/2014/main" id="{E7249A7C-5784-D44E-80E6-AB11280E5E2B}"/>
              </a:ext>
            </a:extLst>
          </p:cNvPr>
          <p:cNvCxnSpPr>
            <a:cxnSpLocks/>
            <a:endCxn id="33" idx="1"/>
          </p:cNvCxnSpPr>
          <p:nvPr/>
        </p:nvCxnSpPr>
        <p:spPr>
          <a:xfrm>
            <a:off x="5644056" y="2974763"/>
            <a:ext cx="1661692" cy="74804"/>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094C1A1-28E0-3143-BA4E-47AE61B05089}"/>
              </a:ext>
            </a:extLst>
          </p:cNvPr>
          <p:cNvCxnSpPr>
            <a:cxnSpLocks/>
            <a:endCxn id="19" idx="1"/>
          </p:cNvCxnSpPr>
          <p:nvPr/>
        </p:nvCxnSpPr>
        <p:spPr>
          <a:xfrm>
            <a:off x="5649686" y="4049486"/>
            <a:ext cx="1661692" cy="635119"/>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9205A95F-05B7-6148-A4FE-4671E34489EF}"/>
              </a:ext>
            </a:extLst>
          </p:cNvPr>
          <p:cNvCxnSpPr>
            <a:cxnSpLocks/>
            <a:endCxn id="21" idx="1"/>
          </p:cNvCxnSpPr>
          <p:nvPr/>
        </p:nvCxnSpPr>
        <p:spPr>
          <a:xfrm flipV="1">
            <a:off x="3037113" y="1547218"/>
            <a:ext cx="4291413" cy="1918138"/>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2C16339E-6A49-6443-9FDA-7760F338DED3}"/>
              </a:ext>
            </a:extLst>
          </p:cNvPr>
          <p:cNvCxnSpPr>
            <a:cxnSpLocks/>
            <a:endCxn id="35" idx="1"/>
          </p:cNvCxnSpPr>
          <p:nvPr/>
        </p:nvCxnSpPr>
        <p:spPr>
          <a:xfrm>
            <a:off x="1208314" y="3258809"/>
            <a:ext cx="6119393" cy="2903391"/>
          </a:xfrm>
          <a:prstGeom prst="line">
            <a:avLst/>
          </a:prstGeom>
          <a:ln w="25400">
            <a:solidFill>
              <a:srgbClr val="E06A00"/>
            </a:solidFill>
          </a:ln>
        </p:spPr>
        <p:style>
          <a:lnRef idx="1">
            <a:schemeClr val="accent1"/>
          </a:lnRef>
          <a:fillRef idx="0">
            <a:schemeClr val="accent1"/>
          </a:fillRef>
          <a:effectRef idx="0">
            <a:schemeClr val="accent1"/>
          </a:effectRef>
          <a:fontRef idx="minor">
            <a:schemeClr val="tx1"/>
          </a:fontRef>
        </p:style>
      </p:cxnSp>
      <p:sp>
        <p:nvSpPr>
          <p:cNvPr id="16" name="フレーム 15">
            <a:extLst>
              <a:ext uri="{FF2B5EF4-FFF2-40B4-BE49-F238E27FC236}">
                <a16:creationId xmlns:a16="http://schemas.microsoft.com/office/drawing/2014/main" id="{76E6107B-C035-E149-81CB-BCAC8618F932}"/>
              </a:ext>
            </a:extLst>
          </p:cNvPr>
          <p:cNvSpPr/>
          <p:nvPr/>
        </p:nvSpPr>
        <p:spPr>
          <a:xfrm>
            <a:off x="7311377" y="1078895"/>
            <a:ext cx="4688027" cy="896157"/>
          </a:xfrm>
          <a:prstGeom prst="frame">
            <a:avLst>
              <a:gd name="adj1" fmla="val 1506"/>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フレーム 18">
            <a:extLst>
              <a:ext uri="{FF2B5EF4-FFF2-40B4-BE49-F238E27FC236}">
                <a16:creationId xmlns:a16="http://schemas.microsoft.com/office/drawing/2014/main" id="{9CE9AA67-1873-C643-BF64-8F3BA623C810}"/>
              </a:ext>
            </a:extLst>
          </p:cNvPr>
          <p:cNvSpPr/>
          <p:nvPr/>
        </p:nvSpPr>
        <p:spPr>
          <a:xfrm>
            <a:off x="7311378" y="4183054"/>
            <a:ext cx="4688026" cy="1003102"/>
          </a:xfrm>
          <a:prstGeom prst="frame">
            <a:avLst>
              <a:gd name="adj1" fmla="val 1506"/>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0" name="フレーム 19">
            <a:extLst>
              <a:ext uri="{FF2B5EF4-FFF2-40B4-BE49-F238E27FC236}">
                <a16:creationId xmlns:a16="http://schemas.microsoft.com/office/drawing/2014/main" id="{81623C0C-625A-D749-B8E5-63B99FD14381}"/>
              </a:ext>
            </a:extLst>
          </p:cNvPr>
          <p:cNvSpPr/>
          <p:nvPr/>
        </p:nvSpPr>
        <p:spPr>
          <a:xfrm>
            <a:off x="7311378" y="5795833"/>
            <a:ext cx="4688026" cy="698609"/>
          </a:xfrm>
          <a:prstGeom prst="frame">
            <a:avLst>
              <a:gd name="adj1" fmla="val 2124"/>
            </a:avLst>
          </a:prstGeom>
          <a:solidFill>
            <a:srgbClr val="E06A00"/>
          </a:solidFill>
          <a:ln w="0">
            <a:solidFill>
              <a:srgbClr val="E06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1" name="テキスト ボックス 20">
            <a:extLst>
              <a:ext uri="{FF2B5EF4-FFF2-40B4-BE49-F238E27FC236}">
                <a16:creationId xmlns:a16="http://schemas.microsoft.com/office/drawing/2014/main" id="{C99A4264-7F57-BD4F-8C0C-E44775BCF740}"/>
              </a:ext>
            </a:extLst>
          </p:cNvPr>
          <p:cNvSpPr txBox="1"/>
          <p:nvPr/>
        </p:nvSpPr>
        <p:spPr>
          <a:xfrm>
            <a:off x="7328526" y="1131719"/>
            <a:ext cx="4564392" cy="830997"/>
          </a:xfrm>
          <a:prstGeom prst="rect">
            <a:avLst/>
          </a:prstGeom>
          <a:noFill/>
        </p:spPr>
        <p:txBody>
          <a:bodyPr wrap="square" rtlCol="0">
            <a:spAutoFit/>
          </a:bodyPr>
          <a:lstStyle/>
          <a:p>
            <a:r>
              <a:rPr lang="ja-JP" altLang="en-US" sz="2400">
                <a:solidFill>
                  <a:srgbClr val="E06A00"/>
                </a:solidFill>
              </a:rPr>
              <a:t>・ドラッグで</a:t>
            </a:r>
            <a:r>
              <a:rPr lang="en-US" altLang="ja-JP" sz="2400" dirty="0">
                <a:solidFill>
                  <a:srgbClr val="E06A00"/>
                </a:solidFill>
              </a:rPr>
              <a:t>3D</a:t>
            </a:r>
            <a:r>
              <a:rPr lang="ja-JP" altLang="en-US" sz="2400">
                <a:solidFill>
                  <a:srgbClr val="E06A00"/>
                </a:solidFill>
              </a:rPr>
              <a:t>モデルを動かす</a:t>
            </a:r>
            <a:endParaRPr lang="en-US" altLang="ja-JP" sz="2400" dirty="0">
              <a:solidFill>
                <a:srgbClr val="E06A00"/>
              </a:solidFill>
            </a:endParaRPr>
          </a:p>
          <a:p>
            <a:r>
              <a:rPr kumimoji="1" lang="ja-JP" altLang="en-US" sz="2400">
                <a:solidFill>
                  <a:srgbClr val="E06A00"/>
                </a:solidFill>
              </a:rPr>
              <a:t>・ピンチ操作で拡大縮小</a:t>
            </a:r>
          </a:p>
        </p:txBody>
      </p:sp>
      <p:sp>
        <p:nvSpPr>
          <p:cNvPr id="25" name="テキスト ボックス 24">
            <a:extLst>
              <a:ext uri="{FF2B5EF4-FFF2-40B4-BE49-F238E27FC236}">
                <a16:creationId xmlns:a16="http://schemas.microsoft.com/office/drawing/2014/main" id="{540BDA09-86E5-4E4F-8EC3-90FD2F46D227}"/>
              </a:ext>
            </a:extLst>
          </p:cNvPr>
          <p:cNvSpPr txBox="1"/>
          <p:nvPr/>
        </p:nvSpPr>
        <p:spPr>
          <a:xfrm>
            <a:off x="7327707" y="4279270"/>
            <a:ext cx="4565212" cy="830997"/>
          </a:xfrm>
          <a:prstGeom prst="rect">
            <a:avLst/>
          </a:prstGeom>
          <a:noFill/>
        </p:spPr>
        <p:txBody>
          <a:bodyPr wrap="square" rtlCol="0">
            <a:spAutoFit/>
          </a:bodyPr>
          <a:lstStyle/>
          <a:p>
            <a:r>
              <a:rPr kumimoji="1" lang="ja-JP" altLang="en-US" sz="2400">
                <a:solidFill>
                  <a:srgbClr val="E06A00"/>
                </a:solidFill>
              </a:rPr>
              <a:t>・大きさ、体の形、生態、生息地、その他の特徴の情報</a:t>
            </a:r>
            <a:endParaRPr kumimoji="1" lang="en-US" altLang="ja-JP" sz="2400" dirty="0">
              <a:solidFill>
                <a:srgbClr val="E06A00"/>
              </a:solidFill>
            </a:endParaRPr>
          </a:p>
        </p:txBody>
      </p:sp>
      <p:sp>
        <p:nvSpPr>
          <p:cNvPr id="26" name="正方形/長方形 25">
            <a:extLst>
              <a:ext uri="{FF2B5EF4-FFF2-40B4-BE49-F238E27FC236}">
                <a16:creationId xmlns:a16="http://schemas.microsoft.com/office/drawing/2014/main" id="{D2BD89CC-25F9-474F-AC18-0EDB966900B3}"/>
              </a:ext>
            </a:extLst>
          </p:cNvPr>
          <p:cNvSpPr/>
          <p:nvPr/>
        </p:nvSpPr>
        <p:spPr>
          <a:xfrm>
            <a:off x="7222040" y="569963"/>
            <a:ext cx="1968809" cy="584775"/>
          </a:xfrm>
          <a:prstGeom prst="rect">
            <a:avLst/>
          </a:prstGeom>
        </p:spPr>
        <p:txBody>
          <a:bodyPr wrap="none">
            <a:spAutoFit/>
          </a:bodyPr>
          <a:lstStyle/>
          <a:p>
            <a:r>
              <a:rPr lang="en-US" altLang="ja-JP" sz="3200" b="1" dirty="0">
                <a:solidFill>
                  <a:srgbClr val="454F61"/>
                </a:solidFill>
              </a:rPr>
              <a:t>3D</a:t>
            </a:r>
            <a:r>
              <a:rPr lang="ja-JP" altLang="en-US" sz="3200" b="1">
                <a:solidFill>
                  <a:srgbClr val="454F61"/>
                </a:solidFill>
              </a:rPr>
              <a:t>モデル</a:t>
            </a:r>
            <a:endParaRPr lang="en-US" altLang="ja-JP" sz="3200" b="1" dirty="0">
              <a:solidFill>
                <a:srgbClr val="454F61"/>
              </a:solidFill>
            </a:endParaRPr>
          </a:p>
        </p:txBody>
      </p:sp>
      <p:sp>
        <p:nvSpPr>
          <p:cNvPr id="27" name="正方形/長方形 26">
            <a:extLst>
              <a:ext uri="{FF2B5EF4-FFF2-40B4-BE49-F238E27FC236}">
                <a16:creationId xmlns:a16="http://schemas.microsoft.com/office/drawing/2014/main" id="{4B6F9458-37E0-E54E-9440-966F339EF677}"/>
              </a:ext>
            </a:extLst>
          </p:cNvPr>
          <p:cNvSpPr/>
          <p:nvPr/>
        </p:nvSpPr>
        <p:spPr>
          <a:xfrm>
            <a:off x="7222570" y="3658217"/>
            <a:ext cx="1005403" cy="584775"/>
          </a:xfrm>
          <a:prstGeom prst="rect">
            <a:avLst/>
          </a:prstGeom>
        </p:spPr>
        <p:txBody>
          <a:bodyPr wrap="none">
            <a:spAutoFit/>
          </a:bodyPr>
          <a:lstStyle/>
          <a:p>
            <a:r>
              <a:rPr lang="ja-JP" altLang="en-US" sz="3200" b="1">
                <a:solidFill>
                  <a:srgbClr val="454F61"/>
                </a:solidFill>
              </a:rPr>
              <a:t>解説</a:t>
            </a:r>
            <a:endParaRPr lang="en-US" altLang="ja-JP" sz="3200" b="1" dirty="0">
              <a:solidFill>
                <a:srgbClr val="454F61"/>
              </a:solidFill>
            </a:endParaRPr>
          </a:p>
        </p:txBody>
      </p:sp>
      <p:sp>
        <p:nvSpPr>
          <p:cNvPr id="30" name="テキスト ボックス 29">
            <a:extLst>
              <a:ext uri="{FF2B5EF4-FFF2-40B4-BE49-F238E27FC236}">
                <a16:creationId xmlns:a16="http://schemas.microsoft.com/office/drawing/2014/main" id="{FEC846AC-651F-D140-9781-2D5B9389EC23}"/>
              </a:ext>
            </a:extLst>
          </p:cNvPr>
          <p:cNvSpPr txBox="1"/>
          <p:nvPr/>
        </p:nvSpPr>
        <p:spPr>
          <a:xfrm>
            <a:off x="7216940" y="2207501"/>
            <a:ext cx="1826141" cy="584775"/>
          </a:xfrm>
          <a:prstGeom prst="rect">
            <a:avLst/>
          </a:prstGeom>
          <a:noFill/>
        </p:spPr>
        <p:txBody>
          <a:bodyPr wrap="none" rtlCol="0">
            <a:spAutoFit/>
          </a:bodyPr>
          <a:lstStyle/>
          <a:p>
            <a:r>
              <a:rPr kumimoji="1" lang="ja-JP" altLang="en-US" sz="3200" b="1">
                <a:solidFill>
                  <a:srgbClr val="454F61"/>
                </a:solidFill>
              </a:rPr>
              <a:t>魚の名称</a:t>
            </a:r>
          </a:p>
        </p:txBody>
      </p:sp>
      <p:sp>
        <p:nvSpPr>
          <p:cNvPr id="31" name="テキスト ボックス 30">
            <a:extLst>
              <a:ext uri="{FF2B5EF4-FFF2-40B4-BE49-F238E27FC236}">
                <a16:creationId xmlns:a16="http://schemas.microsoft.com/office/drawing/2014/main" id="{631AD831-52FD-6348-A167-FB1970F5DAFA}"/>
              </a:ext>
            </a:extLst>
          </p:cNvPr>
          <p:cNvSpPr txBox="1"/>
          <p:nvPr/>
        </p:nvSpPr>
        <p:spPr>
          <a:xfrm>
            <a:off x="7305748" y="2815298"/>
            <a:ext cx="2031325" cy="461665"/>
          </a:xfrm>
          <a:prstGeom prst="rect">
            <a:avLst/>
          </a:prstGeom>
          <a:noFill/>
        </p:spPr>
        <p:txBody>
          <a:bodyPr wrap="none" rtlCol="0">
            <a:spAutoFit/>
          </a:bodyPr>
          <a:lstStyle/>
          <a:p>
            <a:r>
              <a:rPr kumimoji="1" lang="ja-JP" altLang="en-US" sz="2400">
                <a:solidFill>
                  <a:srgbClr val="E06A00"/>
                </a:solidFill>
              </a:rPr>
              <a:t>・和名、学名</a:t>
            </a:r>
          </a:p>
        </p:txBody>
      </p:sp>
      <p:sp>
        <p:nvSpPr>
          <p:cNvPr id="33" name="フレーム 32">
            <a:extLst>
              <a:ext uri="{FF2B5EF4-FFF2-40B4-BE49-F238E27FC236}">
                <a16:creationId xmlns:a16="http://schemas.microsoft.com/office/drawing/2014/main" id="{D2851FA4-66E1-D540-A453-A787A47236D7}"/>
              </a:ext>
            </a:extLst>
          </p:cNvPr>
          <p:cNvSpPr/>
          <p:nvPr/>
        </p:nvSpPr>
        <p:spPr>
          <a:xfrm>
            <a:off x="7305748" y="2708833"/>
            <a:ext cx="4688026" cy="681467"/>
          </a:xfrm>
          <a:prstGeom prst="frame">
            <a:avLst>
              <a:gd name="adj1" fmla="val 3070"/>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テキスト ボックス 33">
            <a:extLst>
              <a:ext uri="{FF2B5EF4-FFF2-40B4-BE49-F238E27FC236}">
                <a16:creationId xmlns:a16="http://schemas.microsoft.com/office/drawing/2014/main" id="{1BBF5D61-145F-D349-BD01-E74FF614B946}"/>
              </a:ext>
            </a:extLst>
          </p:cNvPr>
          <p:cNvSpPr txBox="1"/>
          <p:nvPr/>
        </p:nvSpPr>
        <p:spPr>
          <a:xfrm>
            <a:off x="7240043" y="5287566"/>
            <a:ext cx="1005403" cy="584775"/>
          </a:xfrm>
          <a:prstGeom prst="rect">
            <a:avLst/>
          </a:prstGeom>
          <a:noFill/>
        </p:spPr>
        <p:txBody>
          <a:bodyPr wrap="none" rtlCol="0">
            <a:spAutoFit/>
          </a:bodyPr>
          <a:lstStyle/>
          <a:p>
            <a:r>
              <a:rPr kumimoji="1" lang="ja-JP" altLang="en-US" sz="3200" b="1">
                <a:solidFill>
                  <a:srgbClr val="454F61"/>
                </a:solidFill>
              </a:rPr>
              <a:t>写真</a:t>
            </a:r>
          </a:p>
        </p:txBody>
      </p:sp>
      <p:sp>
        <p:nvSpPr>
          <p:cNvPr id="35" name="テキスト ボックス 34">
            <a:extLst>
              <a:ext uri="{FF2B5EF4-FFF2-40B4-BE49-F238E27FC236}">
                <a16:creationId xmlns:a16="http://schemas.microsoft.com/office/drawing/2014/main" id="{D0D5AEB3-EF00-BA4A-A5CE-2EA270E9320D}"/>
              </a:ext>
            </a:extLst>
          </p:cNvPr>
          <p:cNvSpPr txBox="1"/>
          <p:nvPr/>
        </p:nvSpPr>
        <p:spPr>
          <a:xfrm>
            <a:off x="7327707" y="5931367"/>
            <a:ext cx="4278735" cy="461665"/>
          </a:xfrm>
          <a:prstGeom prst="rect">
            <a:avLst/>
          </a:prstGeom>
          <a:noFill/>
        </p:spPr>
        <p:txBody>
          <a:bodyPr wrap="none" rtlCol="0">
            <a:spAutoFit/>
          </a:bodyPr>
          <a:lstStyle/>
          <a:p>
            <a:r>
              <a:rPr kumimoji="1" lang="ja-JP" altLang="en-US" sz="2400">
                <a:solidFill>
                  <a:srgbClr val="E06A00"/>
                </a:solidFill>
              </a:rPr>
              <a:t>・</a:t>
            </a:r>
            <a:r>
              <a:rPr kumimoji="1" lang="en-US" altLang="ja-JP" sz="2400" dirty="0">
                <a:solidFill>
                  <a:srgbClr val="E06A00"/>
                </a:solidFill>
              </a:rPr>
              <a:t>3D</a:t>
            </a:r>
            <a:r>
              <a:rPr lang="ja-JP" altLang="en-US" sz="2400">
                <a:solidFill>
                  <a:srgbClr val="E06A00"/>
                </a:solidFill>
              </a:rPr>
              <a:t>モデル</a:t>
            </a:r>
            <a:r>
              <a:rPr kumimoji="1" lang="ja-JP" altLang="en-US" sz="2400">
                <a:solidFill>
                  <a:srgbClr val="E06A00"/>
                </a:solidFill>
              </a:rPr>
              <a:t>の元になった写真</a:t>
            </a:r>
          </a:p>
        </p:txBody>
      </p:sp>
    </p:spTree>
    <p:extLst>
      <p:ext uri="{BB962C8B-B14F-4D97-AF65-F5344CB8AC3E}">
        <p14:creationId xmlns:p14="http://schemas.microsoft.com/office/powerpoint/2010/main" val="1890813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角丸四角形 13">
            <a:extLst>
              <a:ext uri="{FF2B5EF4-FFF2-40B4-BE49-F238E27FC236}">
                <a16:creationId xmlns:a16="http://schemas.microsoft.com/office/drawing/2014/main" id="{CCC97010-FE33-8147-879E-9B3AE4503F5B}"/>
              </a:ext>
            </a:extLst>
          </p:cNvPr>
          <p:cNvSpPr/>
          <p:nvPr/>
        </p:nvSpPr>
        <p:spPr>
          <a:xfrm>
            <a:off x="357906" y="4079844"/>
            <a:ext cx="11476188" cy="2520609"/>
          </a:xfrm>
          <a:prstGeom prst="roundRect">
            <a:avLst>
              <a:gd name="adj" fmla="val 10340"/>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a:extLst>
              <a:ext uri="{FF2B5EF4-FFF2-40B4-BE49-F238E27FC236}">
                <a16:creationId xmlns:a16="http://schemas.microsoft.com/office/drawing/2014/main" id="{D7375028-1CA2-384B-8EB7-CAC30099FB00}"/>
              </a:ext>
            </a:extLst>
          </p:cNvPr>
          <p:cNvSpPr/>
          <p:nvPr/>
        </p:nvSpPr>
        <p:spPr>
          <a:xfrm>
            <a:off x="357906" y="1099102"/>
            <a:ext cx="11476188" cy="2786938"/>
          </a:xfrm>
          <a:prstGeom prst="roundRect">
            <a:avLst>
              <a:gd name="adj" fmla="val 10340"/>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09B9B2D-1ADC-A043-A133-F3714D51A5CB}"/>
              </a:ext>
            </a:extLst>
          </p:cNvPr>
          <p:cNvSpPr>
            <a:spLocks noGrp="1"/>
          </p:cNvSpPr>
          <p:nvPr>
            <p:ph type="title"/>
          </p:nvPr>
        </p:nvSpPr>
        <p:spPr>
          <a:xfrm>
            <a:off x="542365" y="-19959"/>
            <a:ext cx="10515600" cy="1325563"/>
          </a:xfrm>
        </p:spPr>
        <p:txBody>
          <a:bodyPr/>
          <a:lstStyle/>
          <a:p>
            <a:r>
              <a:rPr lang="ja-JP" altLang="en-US" b="1">
                <a:solidFill>
                  <a:srgbClr val="E06A00"/>
                </a:solidFill>
              </a:rPr>
              <a:t>まとめ</a:t>
            </a:r>
            <a:endParaRPr kumimoji="1" lang="ja-JP" altLang="en-US" b="1">
              <a:solidFill>
                <a:srgbClr val="E06A00"/>
              </a:solidFill>
            </a:endParaRPr>
          </a:p>
        </p:txBody>
      </p:sp>
      <p:sp>
        <p:nvSpPr>
          <p:cNvPr id="3" name="コンテンツ プレースホルダー 2">
            <a:extLst>
              <a:ext uri="{FF2B5EF4-FFF2-40B4-BE49-F238E27FC236}">
                <a16:creationId xmlns:a16="http://schemas.microsoft.com/office/drawing/2014/main" id="{649E8253-838A-8B4D-8143-1568F095B2C8}"/>
              </a:ext>
            </a:extLst>
          </p:cNvPr>
          <p:cNvSpPr>
            <a:spLocks noGrp="1"/>
          </p:cNvSpPr>
          <p:nvPr>
            <p:ph idx="1"/>
          </p:nvPr>
        </p:nvSpPr>
        <p:spPr>
          <a:xfrm>
            <a:off x="610778" y="1292906"/>
            <a:ext cx="10515600" cy="620795"/>
          </a:xfrm>
        </p:spPr>
        <p:txBody>
          <a:bodyPr>
            <a:noAutofit/>
          </a:bodyPr>
          <a:lstStyle/>
          <a:p>
            <a:pPr marL="0" indent="0">
              <a:buNone/>
            </a:pPr>
            <a:r>
              <a:rPr lang="en-US" altLang="ja-JP" sz="3200" b="1" dirty="0">
                <a:solidFill>
                  <a:srgbClr val="E06A00"/>
                </a:solidFill>
              </a:rPr>
              <a:t>1</a:t>
            </a:r>
            <a:r>
              <a:rPr lang="ja-JP" altLang="ja-JP" sz="3200" b="1">
                <a:solidFill>
                  <a:srgbClr val="E06A00"/>
                </a:solidFill>
              </a:rPr>
              <a:t>枚の魚の写真から</a:t>
            </a:r>
            <a:r>
              <a:rPr lang="en-US" altLang="ja-JP" sz="3200" b="1" dirty="0">
                <a:solidFill>
                  <a:srgbClr val="E06A00"/>
                </a:solidFill>
              </a:rPr>
              <a:t>3D</a:t>
            </a:r>
            <a:r>
              <a:rPr lang="ja-JP" altLang="ja-JP" sz="3200" b="1">
                <a:solidFill>
                  <a:srgbClr val="E06A00"/>
                </a:solidFill>
              </a:rPr>
              <a:t>モデルを生成</a:t>
            </a:r>
            <a:r>
              <a:rPr lang="ja-JP" altLang="en-US" sz="3200" b="1">
                <a:solidFill>
                  <a:srgbClr val="E06A00"/>
                </a:solidFill>
              </a:rPr>
              <a:t>するシステム</a:t>
            </a:r>
            <a:r>
              <a:rPr lang="ja-JP" altLang="ja-JP" sz="3200" b="1">
                <a:solidFill>
                  <a:srgbClr val="E06A00"/>
                </a:solidFill>
              </a:rPr>
              <a:t>の開発</a:t>
            </a:r>
            <a:endParaRPr lang="en-US" altLang="ja-JP" sz="3200" b="1" dirty="0">
              <a:solidFill>
                <a:srgbClr val="E06A00"/>
              </a:solidFill>
            </a:endParaRPr>
          </a:p>
        </p:txBody>
      </p:sp>
      <p:sp>
        <p:nvSpPr>
          <p:cNvPr id="6" name="コンテンツ プレースホルダー 2">
            <a:extLst>
              <a:ext uri="{FF2B5EF4-FFF2-40B4-BE49-F238E27FC236}">
                <a16:creationId xmlns:a16="http://schemas.microsoft.com/office/drawing/2014/main" id="{BFFC8468-7010-5343-A2A8-CE9F0FA4A2D7}"/>
              </a:ext>
            </a:extLst>
          </p:cNvPr>
          <p:cNvSpPr txBox="1">
            <a:spLocks/>
          </p:cNvSpPr>
          <p:nvPr/>
        </p:nvSpPr>
        <p:spPr>
          <a:xfrm>
            <a:off x="599515" y="4211676"/>
            <a:ext cx="10515600" cy="6207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sz="3200" b="1">
                <a:solidFill>
                  <a:srgbClr val="E06A00"/>
                </a:solidFill>
              </a:rPr>
              <a:t>生成した</a:t>
            </a:r>
            <a:r>
              <a:rPr lang="en-US" altLang="ja-JP" sz="3200" b="1" dirty="0">
                <a:solidFill>
                  <a:srgbClr val="E06A00"/>
                </a:solidFill>
              </a:rPr>
              <a:t>3D</a:t>
            </a:r>
            <a:r>
              <a:rPr lang="ja-JP" altLang="en-US" sz="3200" b="1">
                <a:solidFill>
                  <a:srgbClr val="E06A00"/>
                </a:solidFill>
              </a:rPr>
              <a:t>モデルを閲覧できるインターフェイスの提案</a:t>
            </a:r>
            <a:endParaRPr lang="en-US" altLang="ja-JP" sz="3200" b="1" dirty="0">
              <a:solidFill>
                <a:srgbClr val="E06A00"/>
              </a:solidFill>
            </a:endParaRPr>
          </a:p>
        </p:txBody>
      </p:sp>
      <p:pic>
        <p:nvPicPr>
          <p:cNvPr id="7" name="コンテンツ プレースホルダー 3" descr="ダイアグラム&#10;&#10;自動的に生成された説明">
            <a:extLst>
              <a:ext uri="{FF2B5EF4-FFF2-40B4-BE49-F238E27FC236}">
                <a16:creationId xmlns:a16="http://schemas.microsoft.com/office/drawing/2014/main" id="{47AAD519-694E-4D4C-9A39-65DCFB2DBA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325" t="832" r="11954" b="-833"/>
          <a:stretch/>
        </p:blipFill>
        <p:spPr>
          <a:xfrm>
            <a:off x="675222" y="1919357"/>
            <a:ext cx="2404989" cy="1704918"/>
          </a:xfrm>
          <a:prstGeom prst="rect">
            <a:avLst/>
          </a:prstGeom>
        </p:spPr>
      </p:pic>
      <p:pic>
        <p:nvPicPr>
          <p:cNvPr id="8" name="コンテンツ プレースホルダー 4" descr="動物, 魚, 画面, モニター が含まれている画像&#10;&#10;自動的に生成された説明">
            <a:extLst>
              <a:ext uri="{FF2B5EF4-FFF2-40B4-BE49-F238E27FC236}">
                <a16:creationId xmlns:a16="http://schemas.microsoft.com/office/drawing/2014/main" id="{A3C892EE-D2D4-C948-8EF0-DC68CB486B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989" r="19361"/>
          <a:stretch/>
        </p:blipFill>
        <p:spPr>
          <a:xfrm>
            <a:off x="3266268" y="1928162"/>
            <a:ext cx="2404989" cy="1704918"/>
          </a:xfrm>
          <a:prstGeom prst="rect">
            <a:avLst/>
          </a:prstGeom>
        </p:spPr>
      </p:pic>
      <p:pic>
        <p:nvPicPr>
          <p:cNvPr id="9" name="コンテンツ プレースホルダー 3" descr="グラフィカル ユーザー インターフェイス, テキスト&#10;&#10;自動的に生成された説明">
            <a:extLst>
              <a:ext uri="{FF2B5EF4-FFF2-40B4-BE49-F238E27FC236}">
                <a16:creationId xmlns:a16="http://schemas.microsoft.com/office/drawing/2014/main" id="{069C111E-086F-9548-A606-6487FC610C7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8640"/>
          <a:stretch/>
        </p:blipFill>
        <p:spPr>
          <a:xfrm>
            <a:off x="5857315" y="1910552"/>
            <a:ext cx="2245109" cy="1722529"/>
          </a:xfrm>
          <a:prstGeom prst="rect">
            <a:avLst/>
          </a:prstGeom>
        </p:spPr>
      </p:pic>
      <p:pic>
        <p:nvPicPr>
          <p:cNvPr id="10" name="コンテンツ プレースホルダー 3" descr="暗い, 魚, 画面, モニター が含まれている画像&#10;&#10;自動的に生成された説明">
            <a:extLst>
              <a:ext uri="{FF2B5EF4-FFF2-40B4-BE49-F238E27FC236}">
                <a16:creationId xmlns:a16="http://schemas.microsoft.com/office/drawing/2014/main" id="{FF73D6E5-B644-7248-98C4-8BE36627695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2648" b="-1"/>
          <a:stretch/>
        </p:blipFill>
        <p:spPr>
          <a:xfrm>
            <a:off x="8255802" y="1910552"/>
            <a:ext cx="3062827" cy="1722528"/>
          </a:xfrm>
          <a:prstGeom prst="rect">
            <a:avLst/>
          </a:prstGeom>
        </p:spPr>
      </p:pic>
      <p:pic>
        <p:nvPicPr>
          <p:cNvPr id="11" name="コンテンツ プレースホルダー 3" descr="グラフ が含まれている画像&#10;&#10;自動的に生成された説明">
            <a:extLst>
              <a:ext uri="{FF2B5EF4-FFF2-40B4-BE49-F238E27FC236}">
                <a16:creationId xmlns:a16="http://schemas.microsoft.com/office/drawing/2014/main" id="{5248FB76-CCB4-A34C-B521-4EF5B6E91DC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484" t="4986" r="6764" b="21539"/>
          <a:stretch/>
        </p:blipFill>
        <p:spPr>
          <a:xfrm>
            <a:off x="4039464" y="4876043"/>
            <a:ext cx="3263586" cy="1496084"/>
          </a:xfrm>
          <a:prstGeom prst="rect">
            <a:avLst/>
          </a:prstGeom>
        </p:spPr>
      </p:pic>
      <p:pic>
        <p:nvPicPr>
          <p:cNvPr id="12" name="コンテンツ プレースホルダー 3" descr="暗い, 魚, 画面, モニター が含まれている画像&#10;&#10;自動的に生成された説明">
            <a:extLst>
              <a:ext uri="{FF2B5EF4-FFF2-40B4-BE49-F238E27FC236}">
                <a16:creationId xmlns:a16="http://schemas.microsoft.com/office/drawing/2014/main" id="{51C8390A-DBC0-0447-9A4C-09E1B0CF06B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 r="2648" b="14682"/>
          <a:stretch/>
        </p:blipFill>
        <p:spPr>
          <a:xfrm>
            <a:off x="675222" y="4876044"/>
            <a:ext cx="3117988" cy="1496085"/>
          </a:xfrm>
          <a:prstGeom prst="rect">
            <a:avLst/>
          </a:prstGeom>
        </p:spPr>
      </p:pic>
    </p:spTree>
    <p:extLst>
      <p:ext uri="{BB962C8B-B14F-4D97-AF65-F5344CB8AC3E}">
        <p14:creationId xmlns:p14="http://schemas.microsoft.com/office/powerpoint/2010/main" val="117669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a:extLst>
              <a:ext uri="{FF2B5EF4-FFF2-40B4-BE49-F238E27FC236}">
                <a16:creationId xmlns:a16="http://schemas.microsoft.com/office/drawing/2014/main" id="{15773F6B-75A5-464E-8A58-4519CAC25F51}"/>
              </a:ext>
            </a:extLst>
          </p:cNvPr>
          <p:cNvSpPr/>
          <p:nvPr/>
        </p:nvSpPr>
        <p:spPr>
          <a:xfrm>
            <a:off x="510988" y="1125416"/>
            <a:ext cx="11170024" cy="4415111"/>
          </a:xfrm>
          <a:prstGeom prst="roundRect">
            <a:avLst>
              <a:gd name="adj" fmla="val 3975"/>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a:extLst>
              <a:ext uri="{FF2B5EF4-FFF2-40B4-BE49-F238E27FC236}">
                <a16:creationId xmlns:a16="http://schemas.microsoft.com/office/drawing/2014/main" id="{3662C4C4-345D-7446-80D0-285AA5E8FA59}"/>
              </a:ext>
            </a:extLst>
          </p:cNvPr>
          <p:cNvSpPr/>
          <p:nvPr/>
        </p:nvSpPr>
        <p:spPr>
          <a:xfrm>
            <a:off x="7556214" y="3401822"/>
            <a:ext cx="3729317" cy="1982719"/>
          </a:xfrm>
          <a:prstGeom prst="roundRect">
            <a:avLst>
              <a:gd name="adj" fmla="val 103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a:extLst>
              <a:ext uri="{FF2B5EF4-FFF2-40B4-BE49-F238E27FC236}">
                <a16:creationId xmlns:a16="http://schemas.microsoft.com/office/drawing/2014/main" id="{7DD3DB22-EA64-F14B-B1DA-9B799804AB84}"/>
              </a:ext>
            </a:extLst>
          </p:cNvPr>
          <p:cNvSpPr/>
          <p:nvPr/>
        </p:nvSpPr>
        <p:spPr>
          <a:xfrm>
            <a:off x="7556214" y="1317473"/>
            <a:ext cx="3729317" cy="1982719"/>
          </a:xfrm>
          <a:prstGeom prst="roundRect">
            <a:avLst>
              <a:gd name="adj" fmla="val 103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DD5301FA-E8FD-5940-A16F-949B96F6D2AE}"/>
              </a:ext>
            </a:extLst>
          </p:cNvPr>
          <p:cNvSpPr/>
          <p:nvPr/>
        </p:nvSpPr>
        <p:spPr>
          <a:xfrm>
            <a:off x="906468" y="1956603"/>
            <a:ext cx="5307788" cy="3427938"/>
          </a:xfrm>
          <a:prstGeom prst="roundRect">
            <a:avLst>
              <a:gd name="adj" fmla="val 103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4116606-2396-7C4D-B0FF-3EA3A80E6AFE}"/>
              </a:ext>
            </a:extLst>
          </p:cNvPr>
          <p:cNvSpPr>
            <a:spLocks noGrp="1"/>
          </p:cNvSpPr>
          <p:nvPr>
            <p:ph type="title"/>
          </p:nvPr>
        </p:nvSpPr>
        <p:spPr>
          <a:xfrm>
            <a:off x="782434" y="65442"/>
            <a:ext cx="10515600" cy="1325563"/>
          </a:xfrm>
        </p:spPr>
        <p:txBody>
          <a:bodyPr/>
          <a:lstStyle/>
          <a:p>
            <a:r>
              <a:rPr kumimoji="1" lang="ja-JP" altLang="en-US" b="1">
                <a:solidFill>
                  <a:srgbClr val="E06A00"/>
                </a:solidFill>
              </a:rPr>
              <a:t>背景</a:t>
            </a:r>
          </a:p>
        </p:txBody>
      </p:sp>
      <p:sp>
        <p:nvSpPr>
          <p:cNvPr id="13" name="右矢印 12">
            <a:extLst>
              <a:ext uri="{FF2B5EF4-FFF2-40B4-BE49-F238E27FC236}">
                <a16:creationId xmlns:a16="http://schemas.microsoft.com/office/drawing/2014/main" id="{15898420-FE26-B044-8635-93D66B84BA8A}"/>
              </a:ext>
            </a:extLst>
          </p:cNvPr>
          <p:cNvSpPr/>
          <p:nvPr/>
        </p:nvSpPr>
        <p:spPr>
          <a:xfrm>
            <a:off x="6459605" y="2448762"/>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a:extLst>
              <a:ext uri="{FF2B5EF4-FFF2-40B4-BE49-F238E27FC236}">
                <a16:creationId xmlns:a16="http://schemas.microsoft.com/office/drawing/2014/main" id="{4A5A8B1C-6915-044B-BF44-007E0D2C3E32}"/>
              </a:ext>
            </a:extLst>
          </p:cNvPr>
          <p:cNvSpPr/>
          <p:nvPr/>
        </p:nvSpPr>
        <p:spPr>
          <a:xfrm>
            <a:off x="6442102" y="4209123"/>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1D715F0-3836-2240-8825-F99D4F30D461}"/>
              </a:ext>
            </a:extLst>
          </p:cNvPr>
          <p:cNvSpPr txBox="1"/>
          <p:nvPr/>
        </p:nvSpPr>
        <p:spPr>
          <a:xfrm>
            <a:off x="3137031" y="2037164"/>
            <a:ext cx="1116107" cy="461665"/>
          </a:xfrm>
          <a:prstGeom prst="rect">
            <a:avLst/>
          </a:prstGeom>
          <a:noFill/>
        </p:spPr>
        <p:txBody>
          <a:bodyPr wrap="square" rtlCol="0">
            <a:spAutoFit/>
          </a:bodyPr>
          <a:lstStyle/>
          <a:p>
            <a:r>
              <a:rPr lang="ja-JP" altLang="en-US" sz="2400">
                <a:solidFill>
                  <a:srgbClr val="454F61"/>
                </a:solidFill>
              </a:rPr>
              <a:t>釣り</a:t>
            </a:r>
            <a:endParaRPr kumimoji="1" lang="ja-JP" altLang="en-US" sz="2400">
              <a:solidFill>
                <a:srgbClr val="454F61"/>
              </a:solidFill>
            </a:endParaRPr>
          </a:p>
        </p:txBody>
      </p:sp>
      <p:sp>
        <p:nvSpPr>
          <p:cNvPr id="16" name="テキスト ボックス 15">
            <a:extLst>
              <a:ext uri="{FF2B5EF4-FFF2-40B4-BE49-F238E27FC236}">
                <a16:creationId xmlns:a16="http://schemas.microsoft.com/office/drawing/2014/main" id="{B675392D-6D4E-414A-81E0-747D415F1484}"/>
              </a:ext>
            </a:extLst>
          </p:cNvPr>
          <p:cNvSpPr txBox="1"/>
          <p:nvPr/>
        </p:nvSpPr>
        <p:spPr>
          <a:xfrm>
            <a:off x="8975941" y="1381942"/>
            <a:ext cx="1069845" cy="461665"/>
          </a:xfrm>
          <a:prstGeom prst="rect">
            <a:avLst/>
          </a:prstGeom>
          <a:noFill/>
        </p:spPr>
        <p:txBody>
          <a:bodyPr wrap="square" rtlCol="0">
            <a:spAutoFit/>
          </a:bodyPr>
          <a:lstStyle/>
          <a:p>
            <a:r>
              <a:rPr lang="ja-JP" altLang="en-US" sz="2400">
                <a:solidFill>
                  <a:srgbClr val="454F61"/>
                </a:solidFill>
              </a:rPr>
              <a:t>図鑑</a:t>
            </a:r>
            <a:endParaRPr kumimoji="1" lang="ja-JP" altLang="en-US" sz="2400">
              <a:solidFill>
                <a:srgbClr val="454F61"/>
              </a:solidFill>
            </a:endParaRPr>
          </a:p>
        </p:txBody>
      </p:sp>
      <p:sp>
        <p:nvSpPr>
          <p:cNvPr id="17" name="テキスト ボックス 16">
            <a:extLst>
              <a:ext uri="{FF2B5EF4-FFF2-40B4-BE49-F238E27FC236}">
                <a16:creationId xmlns:a16="http://schemas.microsoft.com/office/drawing/2014/main" id="{014116F9-EEAA-0D40-8AFA-B4EE3C603A66}"/>
              </a:ext>
            </a:extLst>
          </p:cNvPr>
          <p:cNvSpPr txBox="1"/>
          <p:nvPr/>
        </p:nvSpPr>
        <p:spPr>
          <a:xfrm>
            <a:off x="8807460" y="3468845"/>
            <a:ext cx="1406806" cy="461665"/>
          </a:xfrm>
          <a:prstGeom prst="rect">
            <a:avLst/>
          </a:prstGeom>
          <a:noFill/>
        </p:spPr>
        <p:txBody>
          <a:bodyPr wrap="square" rtlCol="0">
            <a:spAutoFit/>
          </a:bodyPr>
          <a:lstStyle/>
          <a:p>
            <a:r>
              <a:rPr kumimoji="1" lang="ja-JP" altLang="en-US" sz="2400">
                <a:solidFill>
                  <a:srgbClr val="454F61"/>
                </a:solidFill>
              </a:rPr>
              <a:t>水族館</a:t>
            </a:r>
          </a:p>
        </p:txBody>
      </p:sp>
      <p:sp>
        <p:nvSpPr>
          <p:cNvPr id="9" name="テキスト ボックス 8">
            <a:extLst>
              <a:ext uri="{FF2B5EF4-FFF2-40B4-BE49-F238E27FC236}">
                <a16:creationId xmlns:a16="http://schemas.microsoft.com/office/drawing/2014/main" id="{9ACF9896-9C67-FC43-ADF4-7CD042D31D2F}"/>
              </a:ext>
            </a:extLst>
          </p:cNvPr>
          <p:cNvSpPr txBox="1"/>
          <p:nvPr/>
        </p:nvSpPr>
        <p:spPr>
          <a:xfrm>
            <a:off x="822775" y="1269174"/>
            <a:ext cx="2646878" cy="584775"/>
          </a:xfrm>
          <a:prstGeom prst="rect">
            <a:avLst/>
          </a:prstGeom>
          <a:noFill/>
        </p:spPr>
        <p:txBody>
          <a:bodyPr wrap="none" rtlCol="0">
            <a:spAutoFit/>
          </a:bodyPr>
          <a:lstStyle/>
          <a:p>
            <a:r>
              <a:rPr kumimoji="1" lang="ja-JP" altLang="en-US" sz="3200" b="1">
                <a:solidFill>
                  <a:srgbClr val="454F61"/>
                </a:solidFill>
              </a:rPr>
              <a:t>どうぶつの森</a:t>
            </a:r>
          </a:p>
        </p:txBody>
      </p:sp>
      <p:sp>
        <p:nvSpPr>
          <p:cNvPr id="19" name="テキスト ボックス 18">
            <a:extLst>
              <a:ext uri="{FF2B5EF4-FFF2-40B4-BE49-F238E27FC236}">
                <a16:creationId xmlns:a16="http://schemas.microsoft.com/office/drawing/2014/main" id="{16F4472C-07D5-7B47-ACA8-3CDD7D90C1AE}"/>
              </a:ext>
            </a:extLst>
          </p:cNvPr>
          <p:cNvSpPr txBox="1"/>
          <p:nvPr/>
        </p:nvSpPr>
        <p:spPr>
          <a:xfrm>
            <a:off x="510988" y="5842928"/>
            <a:ext cx="11264622" cy="584775"/>
          </a:xfrm>
          <a:prstGeom prst="rect">
            <a:avLst/>
          </a:prstGeom>
          <a:noFill/>
        </p:spPr>
        <p:txBody>
          <a:bodyPr wrap="none" rtlCol="0">
            <a:spAutoFit/>
          </a:bodyPr>
          <a:lstStyle/>
          <a:p>
            <a:r>
              <a:rPr kumimoji="1" lang="ja-JP" altLang="en-US" sz="3200">
                <a:solidFill>
                  <a:srgbClr val="454F61"/>
                </a:solidFill>
              </a:rPr>
              <a:t>・</a:t>
            </a:r>
            <a:r>
              <a:rPr lang="ja-JP" altLang="en-US" sz="3200">
                <a:solidFill>
                  <a:srgbClr val="454F61"/>
                </a:solidFill>
              </a:rPr>
              <a:t>子供が魚に興味を持つきっかけになり、教育にいい影響</a:t>
            </a:r>
            <a:endParaRPr kumimoji="1" lang="ja-JP" altLang="en-US" sz="3200">
              <a:solidFill>
                <a:srgbClr val="454F61"/>
              </a:solidFill>
            </a:endParaRPr>
          </a:p>
        </p:txBody>
      </p:sp>
      <p:pic>
        <p:nvPicPr>
          <p:cNvPr id="4" name="図 3" descr="テーブル, 異なる, 座る, 鏡 が含まれている画像&#10;&#10;自動的に生成された説明">
            <a:extLst>
              <a:ext uri="{FF2B5EF4-FFF2-40B4-BE49-F238E27FC236}">
                <a16:creationId xmlns:a16="http://schemas.microsoft.com/office/drawing/2014/main" id="{2B8BABEE-1E01-2546-BA60-84B85737520A}"/>
              </a:ext>
            </a:extLst>
          </p:cNvPr>
          <p:cNvPicPr>
            <a:picLocks noChangeAspect="1"/>
          </p:cNvPicPr>
          <p:nvPr/>
        </p:nvPicPr>
        <p:blipFill>
          <a:blip r:embed="rId3"/>
          <a:stretch>
            <a:fillRect/>
          </a:stretch>
        </p:blipFill>
        <p:spPr>
          <a:xfrm>
            <a:off x="8213938" y="1809567"/>
            <a:ext cx="2450708" cy="1378523"/>
          </a:xfrm>
          <a:prstGeom prst="rect">
            <a:avLst/>
          </a:prstGeom>
        </p:spPr>
      </p:pic>
      <p:pic>
        <p:nvPicPr>
          <p:cNvPr id="8" name="図 7" descr="水族館, 船舶, バス, モニター が含まれている画像&#10;&#10;自動的に生成された説明">
            <a:extLst>
              <a:ext uri="{FF2B5EF4-FFF2-40B4-BE49-F238E27FC236}">
                <a16:creationId xmlns:a16="http://schemas.microsoft.com/office/drawing/2014/main" id="{FB9C791D-46DF-B541-A556-DC54ED9BA698}"/>
              </a:ext>
            </a:extLst>
          </p:cNvPr>
          <p:cNvPicPr>
            <a:picLocks noChangeAspect="1"/>
          </p:cNvPicPr>
          <p:nvPr/>
        </p:nvPicPr>
        <p:blipFill>
          <a:blip r:embed="rId4"/>
          <a:stretch>
            <a:fillRect/>
          </a:stretch>
        </p:blipFill>
        <p:spPr>
          <a:xfrm>
            <a:off x="8218908" y="3898807"/>
            <a:ext cx="2450708" cy="1378523"/>
          </a:xfrm>
          <a:prstGeom prst="rect">
            <a:avLst/>
          </a:prstGeom>
        </p:spPr>
      </p:pic>
      <p:pic>
        <p:nvPicPr>
          <p:cNvPr id="21" name="図 20" descr="自然, 水, 座る, 探す が含まれている画像&#10;&#10;自動的に生成された説明">
            <a:extLst>
              <a:ext uri="{FF2B5EF4-FFF2-40B4-BE49-F238E27FC236}">
                <a16:creationId xmlns:a16="http://schemas.microsoft.com/office/drawing/2014/main" id="{04F1276F-3CD8-6948-B623-20C586DCE8CC}"/>
              </a:ext>
            </a:extLst>
          </p:cNvPr>
          <p:cNvPicPr>
            <a:picLocks noChangeAspect="1"/>
          </p:cNvPicPr>
          <p:nvPr/>
        </p:nvPicPr>
        <p:blipFill>
          <a:blip r:embed="rId5"/>
          <a:stretch>
            <a:fillRect/>
          </a:stretch>
        </p:blipFill>
        <p:spPr>
          <a:xfrm>
            <a:off x="1483626" y="2633256"/>
            <a:ext cx="4241860" cy="2386046"/>
          </a:xfrm>
          <a:prstGeom prst="rect">
            <a:avLst/>
          </a:prstGeom>
        </p:spPr>
      </p:pic>
    </p:spTree>
    <p:extLst>
      <p:ext uri="{BB962C8B-B14F-4D97-AF65-F5344CB8AC3E}">
        <p14:creationId xmlns:p14="http://schemas.microsoft.com/office/powerpoint/2010/main" val="931726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DFC3A4-F487-BC4A-8AFA-43AA60D45728}"/>
              </a:ext>
            </a:extLst>
          </p:cNvPr>
          <p:cNvSpPr>
            <a:spLocks noGrp="1"/>
          </p:cNvSpPr>
          <p:nvPr>
            <p:ph type="title"/>
          </p:nvPr>
        </p:nvSpPr>
        <p:spPr>
          <a:xfrm>
            <a:off x="838200" y="140771"/>
            <a:ext cx="10515600" cy="1325563"/>
          </a:xfrm>
        </p:spPr>
        <p:txBody>
          <a:bodyPr/>
          <a:lstStyle/>
          <a:p>
            <a:r>
              <a:rPr kumimoji="1" lang="ja-JP" altLang="en-US" b="1">
                <a:solidFill>
                  <a:srgbClr val="E06A00"/>
                </a:solidFill>
              </a:rPr>
              <a:t>謝辞</a:t>
            </a:r>
          </a:p>
        </p:txBody>
      </p:sp>
      <p:sp>
        <p:nvSpPr>
          <p:cNvPr id="3" name="コンテンツ プレースホルダー 2">
            <a:extLst>
              <a:ext uri="{FF2B5EF4-FFF2-40B4-BE49-F238E27FC236}">
                <a16:creationId xmlns:a16="http://schemas.microsoft.com/office/drawing/2014/main" id="{952261A5-F3DE-D042-BBD4-B09DDAA34A05}"/>
              </a:ext>
            </a:extLst>
          </p:cNvPr>
          <p:cNvSpPr>
            <a:spLocks noGrp="1"/>
          </p:cNvSpPr>
          <p:nvPr>
            <p:ph idx="1"/>
          </p:nvPr>
        </p:nvSpPr>
        <p:spPr>
          <a:xfrm>
            <a:off x="838200" y="1771327"/>
            <a:ext cx="10674927" cy="5428982"/>
          </a:xfrm>
        </p:spPr>
        <p:txBody>
          <a:bodyPr>
            <a:noAutofit/>
          </a:bodyPr>
          <a:lstStyle/>
          <a:p>
            <a:pPr marL="0" indent="0">
              <a:buNone/>
            </a:pPr>
            <a:r>
              <a:rPr kumimoji="1" lang="ja-JP" altLang="en-US" sz="3200">
                <a:solidFill>
                  <a:srgbClr val="454F61"/>
                </a:solidFill>
              </a:rPr>
              <a:t>本研究を行うにあたり、ご指導並びにご鞭撻承りました</a:t>
            </a:r>
            <a:endParaRPr kumimoji="1" lang="en-US" altLang="ja-JP" sz="3200" dirty="0">
              <a:solidFill>
                <a:srgbClr val="454F61"/>
              </a:solidFill>
            </a:endParaRPr>
          </a:p>
          <a:p>
            <a:pPr marL="0" indent="0">
              <a:buNone/>
            </a:pPr>
            <a:r>
              <a:rPr lang="ja-JP" altLang="en-US" sz="3200">
                <a:solidFill>
                  <a:srgbClr val="454F61"/>
                </a:solidFill>
              </a:rPr>
              <a:t>北里大学一般教育部情報科学単位</a:t>
            </a:r>
            <a:endParaRPr lang="en-US" altLang="ja-JP" sz="3200" dirty="0">
              <a:solidFill>
                <a:srgbClr val="454F61"/>
              </a:solidFill>
            </a:endParaRPr>
          </a:p>
          <a:p>
            <a:pPr marL="0" indent="0">
              <a:buNone/>
            </a:pPr>
            <a:r>
              <a:rPr lang="ja-JP" altLang="en-US" sz="3200">
                <a:solidFill>
                  <a:srgbClr val="454F61"/>
                </a:solidFill>
              </a:rPr>
              <a:t>　高野保真講師</a:t>
            </a:r>
            <a:endParaRPr lang="en-US" altLang="ja-JP" sz="3200" dirty="0">
              <a:solidFill>
                <a:srgbClr val="454F61"/>
              </a:solidFill>
            </a:endParaRPr>
          </a:p>
          <a:p>
            <a:pPr marL="0" indent="0">
              <a:buNone/>
            </a:pPr>
            <a:endParaRPr kumimoji="1" lang="en-US" altLang="ja-JP" sz="3200" dirty="0">
              <a:solidFill>
                <a:srgbClr val="454F61"/>
              </a:solidFill>
            </a:endParaRPr>
          </a:p>
          <a:p>
            <a:pPr marL="0" indent="0">
              <a:buNone/>
            </a:pPr>
            <a:r>
              <a:rPr lang="ja-JP" altLang="en-US" sz="3200">
                <a:solidFill>
                  <a:srgbClr val="454F61"/>
                </a:solidFill>
              </a:rPr>
              <a:t>システムに使ったイラストを描いていただいた</a:t>
            </a:r>
            <a:endParaRPr lang="en-US" altLang="ja-JP" sz="3200" dirty="0">
              <a:solidFill>
                <a:srgbClr val="454F61"/>
              </a:solidFill>
            </a:endParaRPr>
          </a:p>
          <a:p>
            <a:pPr marL="0" indent="0">
              <a:buNone/>
            </a:pPr>
            <a:r>
              <a:rPr lang="ja-JP" altLang="en-US" sz="3200">
                <a:solidFill>
                  <a:srgbClr val="454F61"/>
                </a:solidFill>
              </a:rPr>
              <a:t>　伊藤礼音さん</a:t>
            </a:r>
            <a:endParaRPr lang="en-US" altLang="ja-JP" sz="3200" dirty="0">
              <a:solidFill>
                <a:srgbClr val="454F61"/>
              </a:solidFill>
            </a:endParaRPr>
          </a:p>
          <a:p>
            <a:pPr marL="0" indent="0">
              <a:buNone/>
            </a:pPr>
            <a:endParaRPr lang="en-US" altLang="ja-JP" sz="3200" dirty="0">
              <a:solidFill>
                <a:srgbClr val="454F61"/>
              </a:solidFill>
            </a:endParaRPr>
          </a:p>
          <a:p>
            <a:pPr marL="0" indent="0">
              <a:buNone/>
            </a:pPr>
            <a:r>
              <a:rPr kumimoji="1" lang="ja-JP" altLang="en-US" sz="3200">
                <a:solidFill>
                  <a:srgbClr val="454F61"/>
                </a:solidFill>
              </a:rPr>
              <a:t>に深く感謝いたします。</a:t>
            </a:r>
          </a:p>
        </p:txBody>
      </p:sp>
    </p:spTree>
    <p:extLst>
      <p:ext uri="{BB962C8B-B14F-4D97-AF65-F5344CB8AC3E}">
        <p14:creationId xmlns:p14="http://schemas.microsoft.com/office/powerpoint/2010/main" val="1653471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986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64672" y="107222"/>
            <a:ext cx="10515600" cy="1325563"/>
          </a:xfrm>
        </p:spPr>
        <p:txBody>
          <a:body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カワハギ</a:t>
            </a:r>
            <a:endParaRPr kumimoji="1" lang="ja-JP" altLang="en-US" b="1">
              <a:solidFill>
                <a:srgbClr val="E06A00"/>
              </a:solidFill>
            </a:endParaRPr>
          </a:p>
        </p:txBody>
      </p:sp>
      <p:pic>
        <p:nvPicPr>
          <p:cNvPr id="4" name="図 3" descr="魚, 動物, 茶色, 座る が含まれている画像&#10;&#10;自動的に生成された説明">
            <a:extLst>
              <a:ext uri="{FF2B5EF4-FFF2-40B4-BE49-F238E27FC236}">
                <a16:creationId xmlns:a16="http://schemas.microsoft.com/office/drawing/2014/main" id="{E14EC6A9-EC69-034A-8C56-8F1186FF97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57" y="1273499"/>
            <a:ext cx="4354286" cy="2558458"/>
          </a:xfrm>
          <a:prstGeom prst="rect">
            <a:avLst/>
          </a:prstGeom>
        </p:spPr>
      </p:pic>
      <p:pic>
        <p:nvPicPr>
          <p:cNvPr id="5" name="図 4" descr="グラフ が含まれている画像&#10;&#10;自動的に生成された説明">
            <a:extLst>
              <a:ext uri="{FF2B5EF4-FFF2-40B4-BE49-F238E27FC236}">
                <a16:creationId xmlns:a16="http://schemas.microsoft.com/office/drawing/2014/main" id="{6CDB2D86-D2BC-0A43-8067-F6B86F8F04C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755" b="17523"/>
          <a:stretch/>
        </p:blipFill>
        <p:spPr>
          <a:xfrm>
            <a:off x="527958" y="3940635"/>
            <a:ext cx="4354285" cy="2652725"/>
          </a:xfrm>
          <a:prstGeom prst="rect">
            <a:avLst/>
          </a:prstGeom>
        </p:spPr>
      </p:pic>
      <p:pic>
        <p:nvPicPr>
          <p:cNvPr id="6" name="図 5">
            <a:extLst>
              <a:ext uri="{FF2B5EF4-FFF2-40B4-BE49-F238E27FC236}">
                <a16:creationId xmlns:a16="http://schemas.microsoft.com/office/drawing/2014/main" id="{7593B001-F16A-424A-819B-D58609F994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198" b="10098"/>
          <a:stretch/>
        </p:blipFill>
        <p:spPr>
          <a:xfrm>
            <a:off x="4822372" y="3940633"/>
            <a:ext cx="4683748" cy="2652725"/>
          </a:xfrm>
          <a:prstGeom prst="rect">
            <a:avLst/>
          </a:prstGeom>
        </p:spPr>
      </p:pic>
      <p:pic>
        <p:nvPicPr>
          <p:cNvPr id="7" name="図 6">
            <a:extLst>
              <a:ext uri="{FF2B5EF4-FFF2-40B4-BE49-F238E27FC236}">
                <a16:creationId xmlns:a16="http://schemas.microsoft.com/office/drawing/2014/main" id="{1E6D7F21-2B3B-B14A-B8ED-C1CBDBC5DEB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054" t="4719" r="10290" b="7874"/>
          <a:stretch/>
        </p:blipFill>
        <p:spPr>
          <a:xfrm>
            <a:off x="9506120" y="3940633"/>
            <a:ext cx="2122714" cy="2652725"/>
          </a:xfrm>
          <a:prstGeom prst="rect">
            <a:avLst/>
          </a:prstGeom>
        </p:spPr>
      </p:pic>
    </p:spTree>
    <p:extLst>
      <p:ext uri="{BB962C8B-B14F-4D97-AF65-F5344CB8AC3E}">
        <p14:creationId xmlns:p14="http://schemas.microsoft.com/office/powerpoint/2010/main" val="357520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ブリ</a:t>
            </a:r>
            <a:endParaRPr kumimoji="1" lang="ja-JP" altLang="en-US" b="1">
              <a:solidFill>
                <a:srgbClr val="E06A00"/>
              </a:solidFill>
            </a:endParaRPr>
          </a:p>
        </p:txBody>
      </p:sp>
      <p:pic>
        <p:nvPicPr>
          <p:cNvPr id="8" name="図 7" descr="水, 屋内, テーブル, 魚 が含まれている画像&#10;&#10;自動的に生成された説明">
            <a:extLst>
              <a:ext uri="{FF2B5EF4-FFF2-40B4-BE49-F238E27FC236}">
                <a16:creationId xmlns:a16="http://schemas.microsoft.com/office/drawing/2014/main" id="{47BF73F1-3802-D640-9128-FA05F29508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58" y="1808220"/>
            <a:ext cx="4455522" cy="1677995"/>
          </a:xfrm>
          <a:prstGeom prst="rect">
            <a:avLst/>
          </a:prstGeom>
        </p:spPr>
      </p:pic>
      <p:pic>
        <p:nvPicPr>
          <p:cNvPr id="9" name="図 8" descr="暗い が含まれている画像&#10;&#10;自動的に生成された説明">
            <a:extLst>
              <a:ext uri="{FF2B5EF4-FFF2-40B4-BE49-F238E27FC236}">
                <a16:creationId xmlns:a16="http://schemas.microsoft.com/office/drawing/2014/main" id="{6163BA12-DB3B-0448-BF9D-880F71F8E8A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917" b="11739"/>
          <a:stretch/>
        </p:blipFill>
        <p:spPr>
          <a:xfrm>
            <a:off x="527958" y="3986718"/>
            <a:ext cx="4455522" cy="2206146"/>
          </a:xfrm>
          <a:prstGeom prst="rect">
            <a:avLst/>
          </a:prstGeom>
        </p:spPr>
      </p:pic>
      <p:pic>
        <p:nvPicPr>
          <p:cNvPr id="10" name="図 9" descr="屋内, 座る, 探す, テーブル が含まれている画像&#10;&#10;自動的に生成された説明">
            <a:extLst>
              <a:ext uri="{FF2B5EF4-FFF2-40B4-BE49-F238E27FC236}">
                <a16:creationId xmlns:a16="http://schemas.microsoft.com/office/drawing/2014/main" id="{3B35F6E7-BA40-B84B-8E5D-872A05D7FC8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206" t="-105" r="1639" b="6124"/>
          <a:stretch/>
        </p:blipFill>
        <p:spPr bwMode="auto">
          <a:xfrm>
            <a:off x="4983480" y="3986718"/>
            <a:ext cx="4808360" cy="2206146"/>
          </a:xfrm>
          <a:prstGeom prst="rect">
            <a:avLst/>
          </a:prstGeom>
          <a:ln>
            <a:noFill/>
          </a:ln>
          <a:extLst>
            <a:ext uri="{53640926-AAD7-44D8-BBD7-CCE9431645EC}">
              <a14:shadowObscured xmlns:a14="http://schemas.microsoft.com/office/drawing/2010/main"/>
            </a:ext>
          </a:extLst>
        </p:spPr>
      </p:pic>
      <p:pic>
        <p:nvPicPr>
          <p:cNvPr id="11" name="図 10" descr="傘をさしている人の絵&#10;&#10;低い精度で自動的に生成された説明">
            <a:extLst>
              <a:ext uri="{FF2B5EF4-FFF2-40B4-BE49-F238E27FC236}">
                <a16:creationId xmlns:a16="http://schemas.microsoft.com/office/drawing/2014/main" id="{653A1360-3919-BD4B-80BC-9719532A7A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1840" y="3986719"/>
            <a:ext cx="1902937" cy="2206146"/>
          </a:xfrm>
          <a:prstGeom prst="rect">
            <a:avLst/>
          </a:prstGeom>
        </p:spPr>
      </p:pic>
    </p:spTree>
    <p:extLst>
      <p:ext uri="{BB962C8B-B14F-4D97-AF65-F5344CB8AC3E}">
        <p14:creationId xmlns:p14="http://schemas.microsoft.com/office/powerpoint/2010/main" val="1642348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アジ</a:t>
            </a:r>
            <a:endParaRPr kumimoji="1" lang="ja-JP" altLang="en-US" b="1">
              <a:solidFill>
                <a:srgbClr val="E06A00"/>
              </a:solidFill>
            </a:endParaRPr>
          </a:p>
        </p:txBody>
      </p:sp>
      <p:pic>
        <p:nvPicPr>
          <p:cNvPr id="1028" name="図 30" descr="動物, 魚, 屋内 が含まれている画像&#10;&#10;自動的に生成された説明">
            <a:extLst>
              <a:ext uri="{FF2B5EF4-FFF2-40B4-BE49-F238E27FC236}">
                <a16:creationId xmlns:a16="http://schemas.microsoft.com/office/drawing/2014/main" id="{9305E43E-C524-084A-9773-5D870C6F4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3" y="1590511"/>
            <a:ext cx="5257800" cy="2146041"/>
          </a:xfrm>
          <a:prstGeom prst="rect">
            <a:avLst/>
          </a:prstGeom>
          <a:noFill/>
          <a:extLst>
            <a:ext uri="{909E8E84-426E-40DD-AFC4-6F175D3DCCD1}">
              <a14:hiddenFill xmlns:a14="http://schemas.microsoft.com/office/drawing/2010/main">
                <a:solidFill>
                  <a:srgbClr val="FFFFFF"/>
                </a:solidFill>
              </a14:hiddenFill>
            </a:ext>
          </a:extLst>
        </p:spPr>
      </p:pic>
      <p:pic>
        <p:nvPicPr>
          <p:cNvPr id="1027" name="図 7" descr="背景パターン が含まれている画像&#10;&#10;自動的に生成された説明">
            <a:extLst>
              <a:ext uri="{FF2B5EF4-FFF2-40B4-BE49-F238E27FC236}">
                <a16:creationId xmlns:a16="http://schemas.microsoft.com/office/drawing/2014/main" id="{6B36DB5E-F6E3-D043-B0EC-0CF479D55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7773" r="6622" b="15897"/>
          <a:stretch>
            <a:fillRect/>
          </a:stretch>
        </p:blipFill>
        <p:spPr bwMode="auto">
          <a:xfrm>
            <a:off x="540346" y="3829796"/>
            <a:ext cx="5111905" cy="28102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図 8" descr="暗い背景に白い文字がある&#10;&#10;中程度の精度で自動的に生成された説明">
            <a:extLst>
              <a:ext uri="{FF2B5EF4-FFF2-40B4-BE49-F238E27FC236}">
                <a16:creationId xmlns:a16="http://schemas.microsoft.com/office/drawing/2014/main" id="{50E00A30-161B-B34F-879D-E56C921F5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001" r="4436" b="12315"/>
          <a:stretch>
            <a:fillRect/>
          </a:stretch>
        </p:blipFill>
        <p:spPr bwMode="auto">
          <a:xfrm>
            <a:off x="5652251" y="3829796"/>
            <a:ext cx="4275602" cy="2805864"/>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図 9">
            <a:extLst>
              <a:ext uri="{FF2B5EF4-FFF2-40B4-BE49-F238E27FC236}">
                <a16:creationId xmlns:a16="http://schemas.microsoft.com/office/drawing/2014/main" id="{49F2D86A-C70D-0B49-8889-E84B4B4E40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7943" t="14552" r="30801" b="18575"/>
          <a:stretch>
            <a:fillRect/>
          </a:stretch>
        </p:blipFill>
        <p:spPr bwMode="auto">
          <a:xfrm>
            <a:off x="9882530" y="3829796"/>
            <a:ext cx="1977469" cy="28058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5" name="Rectangle 7">
            <a:extLst>
              <a:ext uri="{FF2B5EF4-FFF2-40B4-BE49-F238E27FC236}">
                <a16:creationId xmlns:a16="http://schemas.microsoft.com/office/drawing/2014/main" id="{DF167186-9152-B34D-AD6B-61CD9BDDD96A}"/>
              </a:ext>
            </a:extLst>
          </p:cNvPr>
          <p:cNvSpPr>
            <a:spLocks noChangeArrowheads="1"/>
          </p:cNvSpPr>
          <p:nvPr/>
        </p:nvSpPr>
        <p:spPr bwMode="auto">
          <a:xfrm>
            <a:off x="152400" y="572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3739914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フグ</a:t>
            </a:r>
            <a:endParaRPr kumimoji="1" lang="ja-JP" altLang="en-US" b="1">
              <a:solidFill>
                <a:srgbClr val="E06A00"/>
              </a:solidFill>
            </a:endParaRP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5" name="Rectangle 7">
            <a:extLst>
              <a:ext uri="{FF2B5EF4-FFF2-40B4-BE49-F238E27FC236}">
                <a16:creationId xmlns:a16="http://schemas.microsoft.com/office/drawing/2014/main" id="{DF167186-9152-B34D-AD6B-61CD9BDDD96A}"/>
              </a:ext>
            </a:extLst>
          </p:cNvPr>
          <p:cNvSpPr>
            <a:spLocks noChangeArrowheads="1"/>
          </p:cNvSpPr>
          <p:nvPr/>
        </p:nvSpPr>
        <p:spPr bwMode="auto">
          <a:xfrm>
            <a:off x="152400" y="572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3076" name="図 32" descr="魚, 動物, 屋内, テーブル が含まれている画像&#10;&#10;自動的に生成された説明">
            <a:extLst>
              <a:ext uri="{FF2B5EF4-FFF2-40B4-BE49-F238E27FC236}">
                <a16:creationId xmlns:a16="http://schemas.microsoft.com/office/drawing/2014/main" id="{95A09740-D54D-F942-97F7-1C725FCDD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3" y="1779612"/>
            <a:ext cx="4519257" cy="1580627"/>
          </a:xfrm>
          <a:prstGeom prst="rect">
            <a:avLst/>
          </a:prstGeom>
          <a:noFill/>
          <a:extLst>
            <a:ext uri="{909E8E84-426E-40DD-AFC4-6F175D3DCCD1}">
              <a14:hiddenFill xmlns:a14="http://schemas.microsoft.com/office/drawing/2010/main">
                <a:solidFill>
                  <a:srgbClr val="FFFFFF"/>
                </a:solidFill>
              </a14:hiddenFill>
            </a:ext>
          </a:extLst>
        </p:spPr>
      </p:pic>
      <p:pic>
        <p:nvPicPr>
          <p:cNvPr id="3075" name="図 13" descr="モニター, 探す, 画面, フロント が含まれている画像&#10;&#10;自動的に生成された説明">
            <a:extLst>
              <a:ext uri="{FF2B5EF4-FFF2-40B4-BE49-F238E27FC236}">
                <a16:creationId xmlns:a16="http://schemas.microsoft.com/office/drawing/2014/main" id="{4D4B6574-54ED-9042-B8A4-21C68B20C1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09" y="3727736"/>
            <a:ext cx="4516272" cy="2584614"/>
          </a:xfrm>
          <a:prstGeom prst="rect">
            <a:avLst/>
          </a:prstGeom>
          <a:noFill/>
          <a:extLst>
            <a:ext uri="{909E8E84-426E-40DD-AFC4-6F175D3DCCD1}">
              <a14:hiddenFill xmlns:a14="http://schemas.microsoft.com/office/drawing/2010/main">
                <a:solidFill>
                  <a:srgbClr val="FFFFFF"/>
                </a:solidFill>
              </a14:hiddenFill>
            </a:ext>
          </a:extLst>
        </p:spPr>
      </p:pic>
      <p:pic>
        <p:nvPicPr>
          <p:cNvPr id="3074" name="図 14" descr="グラフ, 等高線グラフ&#10;&#10;自動的に生成された説明">
            <a:extLst>
              <a:ext uri="{FF2B5EF4-FFF2-40B4-BE49-F238E27FC236}">
                <a16:creationId xmlns:a16="http://schemas.microsoft.com/office/drawing/2014/main" id="{C2E80257-1FE7-9542-AF24-002CFD88B4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881" b="10663"/>
          <a:stretch>
            <a:fillRect/>
          </a:stretch>
        </p:blipFill>
        <p:spPr bwMode="auto">
          <a:xfrm>
            <a:off x="4869180" y="3730629"/>
            <a:ext cx="4755803" cy="2581721"/>
          </a:xfrm>
          <a:prstGeom prst="rect">
            <a:avLst/>
          </a:prstGeom>
          <a:noFill/>
          <a:extLst>
            <a:ext uri="{909E8E84-426E-40DD-AFC4-6F175D3DCCD1}">
              <a14:hiddenFill xmlns:a14="http://schemas.microsoft.com/office/drawing/2010/main">
                <a:solidFill>
                  <a:srgbClr val="FFFFFF"/>
                </a:solidFill>
              </a14:hiddenFill>
            </a:ext>
          </a:extLst>
        </p:spPr>
      </p:pic>
      <p:pic>
        <p:nvPicPr>
          <p:cNvPr id="3073" name="図 15" descr="背景パターン が含まれている画像&#10;&#10;自動的に生成された説明">
            <a:extLst>
              <a:ext uri="{FF2B5EF4-FFF2-40B4-BE49-F238E27FC236}">
                <a16:creationId xmlns:a16="http://schemas.microsoft.com/office/drawing/2014/main" id="{8E885DDF-A800-B446-8E60-2AF22A29CA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5195" t="9154" r="20393" b="8311"/>
          <a:stretch>
            <a:fillRect/>
          </a:stretch>
        </p:blipFill>
        <p:spPr bwMode="auto">
          <a:xfrm>
            <a:off x="9624983" y="3727736"/>
            <a:ext cx="2119725" cy="25817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107175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タラ</a:t>
            </a:r>
            <a:endParaRPr kumimoji="1" lang="ja-JP" altLang="en-US" b="1">
              <a:solidFill>
                <a:srgbClr val="E06A00"/>
              </a:solidFill>
            </a:endParaRP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5" name="Rectangle 7">
            <a:extLst>
              <a:ext uri="{FF2B5EF4-FFF2-40B4-BE49-F238E27FC236}">
                <a16:creationId xmlns:a16="http://schemas.microsoft.com/office/drawing/2014/main" id="{DF167186-9152-B34D-AD6B-61CD9BDDD96A}"/>
              </a:ext>
            </a:extLst>
          </p:cNvPr>
          <p:cNvSpPr>
            <a:spLocks noChangeArrowheads="1"/>
          </p:cNvSpPr>
          <p:nvPr/>
        </p:nvSpPr>
        <p:spPr bwMode="auto">
          <a:xfrm>
            <a:off x="152400" y="572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5124" name="図 44" descr="動物, 魚, 屋内, 鳥 が含まれている画像&#10;&#10;自動的に生成された説明">
            <a:extLst>
              <a:ext uri="{FF2B5EF4-FFF2-40B4-BE49-F238E27FC236}">
                <a16:creationId xmlns:a16="http://schemas.microsoft.com/office/drawing/2014/main" id="{522E72C5-6672-0B43-A406-44344D316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2" y="2057401"/>
            <a:ext cx="4084914" cy="1135640"/>
          </a:xfrm>
          <a:prstGeom prst="rect">
            <a:avLst/>
          </a:prstGeom>
          <a:noFill/>
          <a:extLst>
            <a:ext uri="{909E8E84-426E-40DD-AFC4-6F175D3DCCD1}">
              <a14:hiddenFill xmlns:a14="http://schemas.microsoft.com/office/drawing/2010/main">
                <a:solidFill>
                  <a:srgbClr val="FFFFFF"/>
                </a:solidFill>
              </a14:hiddenFill>
            </a:ext>
          </a:extLst>
        </p:spPr>
      </p:pic>
      <p:pic>
        <p:nvPicPr>
          <p:cNvPr id="5123" name="図 37" descr="暗い, 時計 が含まれている画像&#10;&#10;自動的に生成された説明">
            <a:extLst>
              <a:ext uri="{FF2B5EF4-FFF2-40B4-BE49-F238E27FC236}">
                <a16:creationId xmlns:a16="http://schemas.microsoft.com/office/drawing/2014/main" id="{828A7BF6-216E-E946-8D5A-5D91FE47B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23" y="4089400"/>
            <a:ext cx="4084914" cy="1613614"/>
          </a:xfrm>
          <a:prstGeom prst="rect">
            <a:avLst/>
          </a:prstGeom>
          <a:noFill/>
          <a:extLst>
            <a:ext uri="{909E8E84-426E-40DD-AFC4-6F175D3DCCD1}">
              <a14:hiddenFill xmlns:a14="http://schemas.microsoft.com/office/drawing/2010/main">
                <a:solidFill>
                  <a:srgbClr val="FFFFFF"/>
                </a:solidFill>
              </a14:hiddenFill>
            </a:ext>
          </a:extLst>
        </p:spPr>
      </p:pic>
      <p:pic>
        <p:nvPicPr>
          <p:cNvPr id="5122" name="図 38" descr="リモコン, 光 が含まれている画像&#10;&#10;自動的に生成された説明">
            <a:extLst>
              <a:ext uri="{FF2B5EF4-FFF2-40B4-BE49-F238E27FC236}">
                <a16:creationId xmlns:a16="http://schemas.microsoft.com/office/drawing/2014/main" id="{E779704D-0BE9-1540-A64F-A28EE2FA90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4835" y="4133203"/>
            <a:ext cx="5776095" cy="1569810"/>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図 42" descr="グラフ&#10;&#10;低い精度で自動的に生成された説明">
            <a:extLst>
              <a:ext uri="{FF2B5EF4-FFF2-40B4-BE49-F238E27FC236}">
                <a16:creationId xmlns:a16="http://schemas.microsoft.com/office/drawing/2014/main" id="{E9170FEA-DFDF-7F4D-BD91-5642FCB7C6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10930" y="4133202"/>
            <a:ext cx="1368549" cy="156980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5">
            <a:extLst>
              <a:ext uri="{FF2B5EF4-FFF2-40B4-BE49-F238E27FC236}">
                <a16:creationId xmlns:a16="http://schemas.microsoft.com/office/drawing/2014/main" id="{3CD18FD5-0B6E-CE40-B019-DCD24E2D3D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Rectangle 6">
            <a:extLst>
              <a:ext uri="{FF2B5EF4-FFF2-40B4-BE49-F238E27FC236}">
                <a16:creationId xmlns:a16="http://schemas.microsoft.com/office/drawing/2014/main" id="{24AAE12D-9FCA-884A-934D-AFFB605C32DC}"/>
              </a:ext>
            </a:extLst>
          </p:cNvPr>
          <p:cNvSpPr>
            <a:spLocks noChangeArrowheads="1"/>
          </p:cNvSpPr>
          <p:nvPr/>
        </p:nvSpPr>
        <p:spPr bwMode="auto">
          <a:xfrm>
            <a:off x="152400" y="130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a:extLst>
              <a:ext uri="{FF2B5EF4-FFF2-40B4-BE49-F238E27FC236}">
                <a16:creationId xmlns:a16="http://schemas.microsoft.com/office/drawing/2014/main" id="{320CB5FC-A9E0-B34F-9837-714423B895A9}"/>
              </a:ext>
            </a:extLst>
          </p:cNvPr>
          <p:cNvSpPr>
            <a:spLocks noChangeArrowheads="1"/>
          </p:cNvSpPr>
          <p:nvPr/>
        </p:nvSpPr>
        <p:spPr bwMode="auto">
          <a:xfrm>
            <a:off x="152400" y="469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1048060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チゴダラ</a:t>
            </a:r>
            <a:endParaRPr kumimoji="1" lang="ja-JP" altLang="en-US" b="1">
              <a:solidFill>
                <a:srgbClr val="E06A00"/>
              </a:solidFill>
            </a:endParaRP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5" name="Rectangle 7">
            <a:extLst>
              <a:ext uri="{FF2B5EF4-FFF2-40B4-BE49-F238E27FC236}">
                <a16:creationId xmlns:a16="http://schemas.microsoft.com/office/drawing/2014/main" id="{DF167186-9152-B34D-AD6B-61CD9BDDD96A}"/>
              </a:ext>
            </a:extLst>
          </p:cNvPr>
          <p:cNvSpPr>
            <a:spLocks noChangeArrowheads="1"/>
          </p:cNvSpPr>
          <p:nvPr/>
        </p:nvSpPr>
        <p:spPr bwMode="auto">
          <a:xfrm>
            <a:off x="152400" y="572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9" name="Rectangle 5">
            <a:extLst>
              <a:ext uri="{FF2B5EF4-FFF2-40B4-BE49-F238E27FC236}">
                <a16:creationId xmlns:a16="http://schemas.microsoft.com/office/drawing/2014/main" id="{3CD18FD5-0B6E-CE40-B019-DCD24E2D3D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Rectangle 6">
            <a:extLst>
              <a:ext uri="{FF2B5EF4-FFF2-40B4-BE49-F238E27FC236}">
                <a16:creationId xmlns:a16="http://schemas.microsoft.com/office/drawing/2014/main" id="{24AAE12D-9FCA-884A-934D-AFFB605C32DC}"/>
              </a:ext>
            </a:extLst>
          </p:cNvPr>
          <p:cNvSpPr>
            <a:spLocks noChangeArrowheads="1"/>
          </p:cNvSpPr>
          <p:nvPr/>
        </p:nvSpPr>
        <p:spPr bwMode="auto">
          <a:xfrm>
            <a:off x="152400" y="130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a:extLst>
              <a:ext uri="{FF2B5EF4-FFF2-40B4-BE49-F238E27FC236}">
                <a16:creationId xmlns:a16="http://schemas.microsoft.com/office/drawing/2014/main" id="{320CB5FC-A9E0-B34F-9837-714423B895A9}"/>
              </a:ext>
            </a:extLst>
          </p:cNvPr>
          <p:cNvSpPr>
            <a:spLocks noChangeArrowheads="1"/>
          </p:cNvSpPr>
          <p:nvPr/>
        </p:nvSpPr>
        <p:spPr bwMode="auto">
          <a:xfrm>
            <a:off x="152400" y="469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7172" name="図 33" descr="人の足&#10;&#10;中程度の精度で自動的に生成された説明">
            <a:extLst>
              <a:ext uri="{FF2B5EF4-FFF2-40B4-BE49-F238E27FC236}">
                <a16:creationId xmlns:a16="http://schemas.microsoft.com/office/drawing/2014/main" id="{EE3E6A26-96A3-3B4E-96FB-79719444C3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3" y="1910081"/>
            <a:ext cx="4610697" cy="1562621"/>
          </a:xfrm>
          <a:prstGeom prst="rect">
            <a:avLst/>
          </a:prstGeom>
          <a:noFill/>
          <a:extLst>
            <a:ext uri="{909E8E84-426E-40DD-AFC4-6F175D3DCCD1}">
              <a14:hiddenFill xmlns:a14="http://schemas.microsoft.com/office/drawing/2010/main">
                <a:solidFill>
                  <a:srgbClr val="FFFFFF"/>
                </a:solidFill>
              </a14:hiddenFill>
            </a:ext>
          </a:extLst>
        </p:spPr>
      </p:pic>
      <p:pic>
        <p:nvPicPr>
          <p:cNvPr id="7171" name="図 16">
            <a:extLst>
              <a:ext uri="{FF2B5EF4-FFF2-40B4-BE49-F238E27FC236}">
                <a16:creationId xmlns:a16="http://schemas.microsoft.com/office/drawing/2014/main" id="{28044AED-B713-0D42-866D-9FEDC15C6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22" y="4194041"/>
            <a:ext cx="4610697" cy="2413836"/>
          </a:xfrm>
          <a:prstGeom prst="rect">
            <a:avLst/>
          </a:prstGeom>
          <a:noFill/>
          <a:extLst>
            <a:ext uri="{909E8E84-426E-40DD-AFC4-6F175D3DCCD1}">
              <a14:hiddenFill xmlns:a14="http://schemas.microsoft.com/office/drawing/2010/main">
                <a:solidFill>
                  <a:srgbClr val="FFFFFF"/>
                </a:solidFill>
              </a14:hiddenFill>
            </a:ext>
          </a:extLst>
        </p:spPr>
      </p:pic>
      <p:pic>
        <p:nvPicPr>
          <p:cNvPr id="7170" name="図 17" descr="屋内, 座る, コンピュータ, テーブル が含まれている画像&#10;&#10;自動的に生成された説明">
            <a:extLst>
              <a:ext uri="{FF2B5EF4-FFF2-40B4-BE49-F238E27FC236}">
                <a16:creationId xmlns:a16="http://schemas.microsoft.com/office/drawing/2014/main" id="{14036A52-6CF9-D847-90E6-9F5C1232E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559" r="1778"/>
          <a:stretch>
            <a:fillRect/>
          </a:stretch>
        </p:blipFill>
        <p:spPr bwMode="auto">
          <a:xfrm>
            <a:off x="4960619" y="4194041"/>
            <a:ext cx="5166588" cy="2420139"/>
          </a:xfrm>
          <a:prstGeom prst="rect">
            <a:avLst/>
          </a:prstGeom>
          <a:noFill/>
          <a:extLst>
            <a:ext uri="{909E8E84-426E-40DD-AFC4-6F175D3DCCD1}">
              <a14:hiddenFill xmlns:a14="http://schemas.microsoft.com/office/drawing/2010/main">
                <a:solidFill>
                  <a:srgbClr val="FFFFFF"/>
                </a:solidFill>
              </a14:hiddenFill>
            </a:ext>
          </a:extLst>
        </p:spPr>
      </p:pic>
      <p:pic>
        <p:nvPicPr>
          <p:cNvPr id="7169" name="図 18" descr="ロゴ が含まれている画像&#10;&#10;自動的に生成された説明">
            <a:extLst>
              <a:ext uri="{FF2B5EF4-FFF2-40B4-BE49-F238E27FC236}">
                <a16:creationId xmlns:a16="http://schemas.microsoft.com/office/drawing/2014/main" id="{714D8FC1-7C35-BA49-90C5-ACD290A0E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6003" t="8672" r="17677" b="10742"/>
          <a:stretch>
            <a:fillRect/>
          </a:stretch>
        </p:blipFill>
        <p:spPr bwMode="auto">
          <a:xfrm>
            <a:off x="10127208" y="4179394"/>
            <a:ext cx="1782946" cy="241383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5">
            <a:extLst>
              <a:ext uri="{FF2B5EF4-FFF2-40B4-BE49-F238E27FC236}">
                <a16:creationId xmlns:a16="http://schemas.microsoft.com/office/drawing/2014/main" id="{CAD77C40-BB1B-C04E-899C-F079D90677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6">
            <a:extLst>
              <a:ext uri="{FF2B5EF4-FFF2-40B4-BE49-F238E27FC236}">
                <a16:creationId xmlns:a16="http://schemas.microsoft.com/office/drawing/2014/main" id="{37C23FE4-ACC1-7445-9FA0-74CD5E2D7EDC}"/>
              </a:ext>
            </a:extLst>
          </p:cNvPr>
          <p:cNvSpPr>
            <a:spLocks noChangeArrowheads="1"/>
          </p:cNvSpPr>
          <p:nvPr/>
        </p:nvSpPr>
        <p:spPr bwMode="auto">
          <a:xfrm>
            <a:off x="15240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4" name="Rectangle 7">
            <a:extLst>
              <a:ext uri="{FF2B5EF4-FFF2-40B4-BE49-F238E27FC236}">
                <a16:creationId xmlns:a16="http://schemas.microsoft.com/office/drawing/2014/main" id="{6FE9D95F-7BAB-3D4D-892B-7A5424D2D539}"/>
              </a:ext>
            </a:extLst>
          </p:cNvPr>
          <p:cNvSpPr>
            <a:spLocks noChangeArrowheads="1"/>
          </p:cNvSpPr>
          <p:nvPr/>
        </p:nvSpPr>
        <p:spPr bwMode="auto">
          <a:xfrm>
            <a:off x="152400" y="486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3620301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サケ</a:t>
            </a:r>
            <a:endParaRPr kumimoji="1" lang="ja-JP" altLang="en-US" b="1">
              <a:solidFill>
                <a:srgbClr val="E06A00"/>
              </a:solidFill>
            </a:endParaRP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5" name="Rectangle 7">
            <a:extLst>
              <a:ext uri="{FF2B5EF4-FFF2-40B4-BE49-F238E27FC236}">
                <a16:creationId xmlns:a16="http://schemas.microsoft.com/office/drawing/2014/main" id="{DF167186-9152-B34D-AD6B-61CD9BDDD96A}"/>
              </a:ext>
            </a:extLst>
          </p:cNvPr>
          <p:cNvSpPr>
            <a:spLocks noChangeArrowheads="1"/>
          </p:cNvSpPr>
          <p:nvPr/>
        </p:nvSpPr>
        <p:spPr bwMode="auto">
          <a:xfrm>
            <a:off x="152400" y="5727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9" name="Rectangle 5">
            <a:extLst>
              <a:ext uri="{FF2B5EF4-FFF2-40B4-BE49-F238E27FC236}">
                <a16:creationId xmlns:a16="http://schemas.microsoft.com/office/drawing/2014/main" id="{3CD18FD5-0B6E-CE40-B019-DCD24E2D3D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Rectangle 6">
            <a:extLst>
              <a:ext uri="{FF2B5EF4-FFF2-40B4-BE49-F238E27FC236}">
                <a16:creationId xmlns:a16="http://schemas.microsoft.com/office/drawing/2014/main" id="{24AAE12D-9FCA-884A-934D-AFFB605C32DC}"/>
              </a:ext>
            </a:extLst>
          </p:cNvPr>
          <p:cNvSpPr>
            <a:spLocks noChangeArrowheads="1"/>
          </p:cNvSpPr>
          <p:nvPr/>
        </p:nvSpPr>
        <p:spPr bwMode="auto">
          <a:xfrm>
            <a:off x="152400" y="130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a:extLst>
              <a:ext uri="{FF2B5EF4-FFF2-40B4-BE49-F238E27FC236}">
                <a16:creationId xmlns:a16="http://schemas.microsoft.com/office/drawing/2014/main" id="{320CB5FC-A9E0-B34F-9837-714423B895A9}"/>
              </a:ext>
            </a:extLst>
          </p:cNvPr>
          <p:cNvSpPr>
            <a:spLocks noChangeArrowheads="1"/>
          </p:cNvSpPr>
          <p:nvPr/>
        </p:nvSpPr>
        <p:spPr bwMode="auto">
          <a:xfrm>
            <a:off x="152400" y="469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2" name="Rectangle 5">
            <a:extLst>
              <a:ext uri="{FF2B5EF4-FFF2-40B4-BE49-F238E27FC236}">
                <a16:creationId xmlns:a16="http://schemas.microsoft.com/office/drawing/2014/main" id="{CAD77C40-BB1B-C04E-899C-F079D90677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6">
            <a:extLst>
              <a:ext uri="{FF2B5EF4-FFF2-40B4-BE49-F238E27FC236}">
                <a16:creationId xmlns:a16="http://schemas.microsoft.com/office/drawing/2014/main" id="{37C23FE4-ACC1-7445-9FA0-74CD5E2D7EDC}"/>
              </a:ext>
            </a:extLst>
          </p:cNvPr>
          <p:cNvSpPr>
            <a:spLocks noChangeArrowheads="1"/>
          </p:cNvSpPr>
          <p:nvPr/>
        </p:nvSpPr>
        <p:spPr bwMode="auto">
          <a:xfrm>
            <a:off x="15240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4" name="Rectangle 7">
            <a:extLst>
              <a:ext uri="{FF2B5EF4-FFF2-40B4-BE49-F238E27FC236}">
                <a16:creationId xmlns:a16="http://schemas.microsoft.com/office/drawing/2014/main" id="{6FE9D95F-7BAB-3D4D-892B-7A5424D2D539}"/>
              </a:ext>
            </a:extLst>
          </p:cNvPr>
          <p:cNvSpPr>
            <a:spLocks noChangeArrowheads="1"/>
          </p:cNvSpPr>
          <p:nvPr/>
        </p:nvSpPr>
        <p:spPr bwMode="auto">
          <a:xfrm>
            <a:off x="152400" y="486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9220" name="図 34" descr="魚, 動物 が含まれている画像&#10;&#10;自動的に生成された説明">
            <a:extLst>
              <a:ext uri="{FF2B5EF4-FFF2-40B4-BE49-F238E27FC236}">
                <a16:creationId xmlns:a16="http://schemas.microsoft.com/office/drawing/2014/main" id="{71CB5960-86B0-924A-8B98-8DDDD451F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3" y="1952626"/>
            <a:ext cx="4630542" cy="1704970"/>
          </a:xfrm>
          <a:prstGeom prst="rect">
            <a:avLst/>
          </a:prstGeom>
          <a:noFill/>
          <a:extLst>
            <a:ext uri="{909E8E84-426E-40DD-AFC4-6F175D3DCCD1}">
              <a14:hiddenFill xmlns:a14="http://schemas.microsoft.com/office/drawing/2010/main">
                <a:solidFill>
                  <a:srgbClr val="FFFFFF"/>
                </a:solidFill>
              </a14:hiddenFill>
            </a:ext>
          </a:extLst>
        </p:spPr>
      </p:pic>
      <p:pic>
        <p:nvPicPr>
          <p:cNvPr id="9219" name="図 19" descr="背景パターン が含まれている画像&#10;&#10;自動的に生成された説明">
            <a:extLst>
              <a:ext uri="{FF2B5EF4-FFF2-40B4-BE49-F238E27FC236}">
                <a16:creationId xmlns:a16="http://schemas.microsoft.com/office/drawing/2014/main" id="{A44E0273-9A4A-294E-867E-DE350A22B0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22" y="4406899"/>
            <a:ext cx="4359235" cy="1845320"/>
          </a:xfrm>
          <a:prstGeom prst="rect">
            <a:avLst/>
          </a:prstGeom>
          <a:noFill/>
          <a:extLst>
            <a:ext uri="{909E8E84-426E-40DD-AFC4-6F175D3DCCD1}">
              <a14:hiddenFill xmlns:a14="http://schemas.microsoft.com/office/drawing/2010/main">
                <a:solidFill>
                  <a:srgbClr val="FFFFFF"/>
                </a:solidFill>
              </a14:hiddenFill>
            </a:ext>
          </a:extLst>
        </p:spPr>
      </p:pic>
      <p:pic>
        <p:nvPicPr>
          <p:cNvPr id="9218" name="図 20" descr="座る, 暗い, テーブル, カラフル が含まれている画像&#10;&#10;自動的に生成された説明">
            <a:extLst>
              <a:ext uri="{FF2B5EF4-FFF2-40B4-BE49-F238E27FC236}">
                <a16:creationId xmlns:a16="http://schemas.microsoft.com/office/drawing/2014/main" id="{441B1A94-8E54-2B41-B26D-77B0A616D6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9157" y="4406899"/>
            <a:ext cx="5803385" cy="1845316"/>
          </a:xfrm>
          <a:prstGeom prst="rect">
            <a:avLst/>
          </a:prstGeom>
          <a:noFill/>
          <a:extLst>
            <a:ext uri="{909E8E84-426E-40DD-AFC4-6F175D3DCCD1}">
              <a14:hiddenFill xmlns:a14="http://schemas.microsoft.com/office/drawing/2010/main">
                <a:solidFill>
                  <a:srgbClr val="FFFFFF"/>
                </a:solidFill>
              </a14:hiddenFill>
            </a:ext>
          </a:extLst>
        </p:spPr>
      </p:pic>
      <p:pic>
        <p:nvPicPr>
          <p:cNvPr id="9217" name="図 21" descr="傘をさしている人の絵&#10;&#10;低い精度で自動的に生成された説明">
            <a:extLst>
              <a:ext uri="{FF2B5EF4-FFF2-40B4-BE49-F238E27FC236}">
                <a16:creationId xmlns:a16="http://schemas.microsoft.com/office/drawing/2014/main" id="{77317442-0906-A143-9D0B-05DA97A3D4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0213" t="9315" r="20363" b="14545"/>
          <a:stretch>
            <a:fillRect/>
          </a:stretch>
        </p:blipFill>
        <p:spPr bwMode="auto">
          <a:xfrm flipH="1">
            <a:off x="10512540" y="4406895"/>
            <a:ext cx="1310442" cy="18453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a:extLst>
              <a:ext uri="{FF2B5EF4-FFF2-40B4-BE49-F238E27FC236}">
                <a16:creationId xmlns:a16="http://schemas.microsoft.com/office/drawing/2014/main" id="{58C83AD3-D7A1-1C43-BB6F-61DFF9E8DE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6" name="Rectangle 6">
            <a:extLst>
              <a:ext uri="{FF2B5EF4-FFF2-40B4-BE49-F238E27FC236}">
                <a16:creationId xmlns:a16="http://schemas.microsoft.com/office/drawing/2014/main" id="{235DBA31-49AA-F043-915A-E8E5E2564B75}"/>
              </a:ext>
            </a:extLst>
          </p:cNvPr>
          <p:cNvSpPr>
            <a:spLocks noChangeArrowheads="1"/>
          </p:cNvSpPr>
          <p:nvPr/>
        </p:nvSpPr>
        <p:spPr bwMode="auto">
          <a:xfrm>
            <a:off x="152400"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7" name="Rectangle 7">
            <a:extLst>
              <a:ext uri="{FF2B5EF4-FFF2-40B4-BE49-F238E27FC236}">
                <a16:creationId xmlns:a16="http://schemas.microsoft.com/office/drawing/2014/main" id="{94395971-7A70-BE4F-9772-96D9BD16DC77}"/>
              </a:ext>
            </a:extLst>
          </p:cNvPr>
          <p:cNvSpPr>
            <a:spLocks noChangeArrowheads="1"/>
          </p:cNvSpPr>
          <p:nvPr/>
        </p:nvSpPr>
        <p:spPr bwMode="auto">
          <a:xfrm>
            <a:off x="152400" y="4203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2464395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lang="ja-JP" altLang="en-US" b="1">
                <a:solidFill>
                  <a:srgbClr val="E06A00"/>
                </a:solidFill>
              </a:rPr>
              <a:t>結果</a:t>
            </a:r>
            <a:r>
              <a:rPr lang="en-US" altLang="ja-JP" b="1" dirty="0">
                <a:solidFill>
                  <a:srgbClr val="E06A00"/>
                </a:solidFill>
              </a:rPr>
              <a:t> : </a:t>
            </a:r>
            <a:r>
              <a:rPr lang="ja-JP" altLang="en-US" b="1">
                <a:solidFill>
                  <a:srgbClr val="E06A00"/>
                </a:solidFill>
              </a:rPr>
              <a:t>キンメダイ</a:t>
            </a:r>
            <a:endParaRPr kumimoji="1" lang="ja-JP" altLang="en-US" b="1">
              <a:solidFill>
                <a:srgbClr val="E06A00"/>
              </a:solidFill>
            </a:endParaRP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9" name="Rectangle 5">
            <a:extLst>
              <a:ext uri="{FF2B5EF4-FFF2-40B4-BE49-F238E27FC236}">
                <a16:creationId xmlns:a16="http://schemas.microsoft.com/office/drawing/2014/main" id="{3CD18FD5-0B6E-CE40-B019-DCD24E2D3D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Rectangle 6">
            <a:extLst>
              <a:ext uri="{FF2B5EF4-FFF2-40B4-BE49-F238E27FC236}">
                <a16:creationId xmlns:a16="http://schemas.microsoft.com/office/drawing/2014/main" id="{24AAE12D-9FCA-884A-934D-AFFB605C32DC}"/>
              </a:ext>
            </a:extLst>
          </p:cNvPr>
          <p:cNvSpPr>
            <a:spLocks noChangeArrowheads="1"/>
          </p:cNvSpPr>
          <p:nvPr/>
        </p:nvSpPr>
        <p:spPr bwMode="auto">
          <a:xfrm>
            <a:off x="152400" y="130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a:extLst>
              <a:ext uri="{FF2B5EF4-FFF2-40B4-BE49-F238E27FC236}">
                <a16:creationId xmlns:a16="http://schemas.microsoft.com/office/drawing/2014/main" id="{320CB5FC-A9E0-B34F-9837-714423B895A9}"/>
              </a:ext>
            </a:extLst>
          </p:cNvPr>
          <p:cNvSpPr>
            <a:spLocks noChangeArrowheads="1"/>
          </p:cNvSpPr>
          <p:nvPr/>
        </p:nvSpPr>
        <p:spPr bwMode="auto">
          <a:xfrm>
            <a:off x="152400" y="469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2" name="Rectangle 5">
            <a:extLst>
              <a:ext uri="{FF2B5EF4-FFF2-40B4-BE49-F238E27FC236}">
                <a16:creationId xmlns:a16="http://schemas.microsoft.com/office/drawing/2014/main" id="{CAD77C40-BB1B-C04E-899C-F079D90677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6">
            <a:extLst>
              <a:ext uri="{FF2B5EF4-FFF2-40B4-BE49-F238E27FC236}">
                <a16:creationId xmlns:a16="http://schemas.microsoft.com/office/drawing/2014/main" id="{37C23FE4-ACC1-7445-9FA0-74CD5E2D7EDC}"/>
              </a:ext>
            </a:extLst>
          </p:cNvPr>
          <p:cNvSpPr>
            <a:spLocks noChangeArrowheads="1"/>
          </p:cNvSpPr>
          <p:nvPr/>
        </p:nvSpPr>
        <p:spPr bwMode="auto">
          <a:xfrm>
            <a:off x="15240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4" name="Rectangle 7">
            <a:extLst>
              <a:ext uri="{FF2B5EF4-FFF2-40B4-BE49-F238E27FC236}">
                <a16:creationId xmlns:a16="http://schemas.microsoft.com/office/drawing/2014/main" id="{6FE9D95F-7BAB-3D4D-892B-7A5424D2D539}"/>
              </a:ext>
            </a:extLst>
          </p:cNvPr>
          <p:cNvSpPr>
            <a:spLocks noChangeArrowheads="1"/>
          </p:cNvSpPr>
          <p:nvPr/>
        </p:nvSpPr>
        <p:spPr bwMode="auto">
          <a:xfrm>
            <a:off x="152400" y="486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5" name="Rectangle 5">
            <a:extLst>
              <a:ext uri="{FF2B5EF4-FFF2-40B4-BE49-F238E27FC236}">
                <a16:creationId xmlns:a16="http://schemas.microsoft.com/office/drawing/2014/main" id="{58C83AD3-D7A1-1C43-BB6F-61DFF9E8DE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6" name="Rectangle 6">
            <a:extLst>
              <a:ext uri="{FF2B5EF4-FFF2-40B4-BE49-F238E27FC236}">
                <a16:creationId xmlns:a16="http://schemas.microsoft.com/office/drawing/2014/main" id="{235DBA31-49AA-F043-915A-E8E5E2564B75}"/>
              </a:ext>
            </a:extLst>
          </p:cNvPr>
          <p:cNvSpPr>
            <a:spLocks noChangeArrowheads="1"/>
          </p:cNvSpPr>
          <p:nvPr/>
        </p:nvSpPr>
        <p:spPr bwMode="auto">
          <a:xfrm>
            <a:off x="152400"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7" name="Rectangle 7">
            <a:extLst>
              <a:ext uri="{FF2B5EF4-FFF2-40B4-BE49-F238E27FC236}">
                <a16:creationId xmlns:a16="http://schemas.microsoft.com/office/drawing/2014/main" id="{94395971-7A70-BE4F-9772-96D9BD16DC77}"/>
              </a:ext>
            </a:extLst>
          </p:cNvPr>
          <p:cNvSpPr>
            <a:spLocks noChangeArrowheads="1"/>
          </p:cNvSpPr>
          <p:nvPr/>
        </p:nvSpPr>
        <p:spPr bwMode="auto">
          <a:xfrm>
            <a:off x="152400" y="4203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11268" name="図 35" descr="動物, 魚, 座る, テーブル が含まれている画像&#10;&#10;自動的に生成された説明">
            <a:extLst>
              <a:ext uri="{FF2B5EF4-FFF2-40B4-BE49-F238E27FC236}">
                <a16:creationId xmlns:a16="http://schemas.microsoft.com/office/drawing/2014/main" id="{1BAEE9C5-AC27-B143-B2E5-9B00DBD16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23" y="1806586"/>
            <a:ext cx="4879714" cy="2000243"/>
          </a:xfrm>
          <a:prstGeom prst="rect">
            <a:avLst/>
          </a:prstGeom>
          <a:noFill/>
          <a:extLst>
            <a:ext uri="{909E8E84-426E-40DD-AFC4-6F175D3DCCD1}">
              <a14:hiddenFill xmlns:a14="http://schemas.microsoft.com/office/drawing/2010/main">
                <a:solidFill>
                  <a:srgbClr val="FFFFFF"/>
                </a:solidFill>
              </a14:hiddenFill>
            </a:ext>
          </a:extLst>
        </p:spPr>
      </p:pic>
      <p:pic>
        <p:nvPicPr>
          <p:cNvPr id="11267" name="図 22" descr="時計 が含まれている画像&#10;&#10;自動的に生成された説明">
            <a:extLst>
              <a:ext uri="{FF2B5EF4-FFF2-40B4-BE49-F238E27FC236}">
                <a16:creationId xmlns:a16="http://schemas.microsoft.com/office/drawing/2014/main" id="{AF0BA3F8-AF56-734B-AEF8-98D5A86267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664" b="14114"/>
          <a:stretch/>
        </p:blipFill>
        <p:spPr bwMode="auto">
          <a:xfrm>
            <a:off x="349923" y="4102103"/>
            <a:ext cx="4879714" cy="216153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図 23" descr="座る, 暗い, テーブル, カラフル が含まれている画像&#10;&#10;自動的に生成された説明">
            <a:extLst>
              <a:ext uri="{FF2B5EF4-FFF2-40B4-BE49-F238E27FC236}">
                <a16:creationId xmlns:a16="http://schemas.microsoft.com/office/drawing/2014/main" id="{0750D32A-D9ED-DD42-A238-37B61C10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9747" y="4089399"/>
            <a:ext cx="4536827" cy="2161525"/>
          </a:xfrm>
          <a:prstGeom prst="rect">
            <a:avLst/>
          </a:prstGeom>
          <a:noFill/>
          <a:extLst>
            <a:ext uri="{909E8E84-426E-40DD-AFC4-6F175D3DCCD1}">
              <a14:hiddenFill xmlns:a14="http://schemas.microsoft.com/office/drawing/2010/main">
                <a:solidFill>
                  <a:srgbClr val="FFFFFF"/>
                </a:solidFill>
              </a14:hiddenFill>
            </a:ext>
          </a:extLst>
        </p:spPr>
      </p:pic>
      <p:pic>
        <p:nvPicPr>
          <p:cNvPr id="11265" name="図 24">
            <a:extLst>
              <a:ext uri="{FF2B5EF4-FFF2-40B4-BE49-F238E27FC236}">
                <a16:creationId xmlns:a16="http://schemas.microsoft.com/office/drawing/2014/main" id="{80B6F4F9-1E32-3847-B00B-B855473D58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766574" y="4076680"/>
            <a:ext cx="1873311" cy="216151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5">
            <a:extLst>
              <a:ext uri="{FF2B5EF4-FFF2-40B4-BE49-F238E27FC236}">
                <a16:creationId xmlns:a16="http://schemas.microsoft.com/office/drawing/2014/main" id="{4B4033C0-DC5A-F247-B082-EDDFA7A38E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9" name="Rectangle 6">
            <a:extLst>
              <a:ext uri="{FF2B5EF4-FFF2-40B4-BE49-F238E27FC236}">
                <a16:creationId xmlns:a16="http://schemas.microsoft.com/office/drawing/2014/main" id="{2387CE14-526C-B447-8619-4A03C786242E}"/>
              </a:ext>
            </a:extLst>
          </p:cNvPr>
          <p:cNvSpPr>
            <a:spLocks noChangeArrowheads="1"/>
          </p:cNvSpPr>
          <p:nvPr/>
        </p:nvSpPr>
        <p:spPr bwMode="auto">
          <a:xfrm>
            <a:off x="152400" y="161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20" name="Rectangle 7">
            <a:extLst>
              <a:ext uri="{FF2B5EF4-FFF2-40B4-BE49-F238E27FC236}">
                <a16:creationId xmlns:a16="http://schemas.microsoft.com/office/drawing/2014/main" id="{453B471F-57D8-C341-933E-16BB82F88EBD}"/>
              </a:ext>
            </a:extLst>
          </p:cNvPr>
          <p:cNvSpPr>
            <a:spLocks noChangeArrowheads="1"/>
          </p:cNvSpPr>
          <p:nvPr/>
        </p:nvSpPr>
        <p:spPr bwMode="auto">
          <a:xfrm>
            <a:off x="152400"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Tree>
    <p:extLst>
      <p:ext uri="{BB962C8B-B14F-4D97-AF65-F5344CB8AC3E}">
        <p14:creationId xmlns:p14="http://schemas.microsoft.com/office/powerpoint/2010/main" val="296411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角丸四角形 17">
            <a:extLst>
              <a:ext uri="{FF2B5EF4-FFF2-40B4-BE49-F238E27FC236}">
                <a16:creationId xmlns:a16="http://schemas.microsoft.com/office/drawing/2014/main" id="{15773F6B-75A5-464E-8A58-4519CAC25F51}"/>
              </a:ext>
            </a:extLst>
          </p:cNvPr>
          <p:cNvSpPr/>
          <p:nvPr/>
        </p:nvSpPr>
        <p:spPr>
          <a:xfrm>
            <a:off x="510988" y="1205959"/>
            <a:ext cx="11170024" cy="3962390"/>
          </a:xfrm>
          <a:prstGeom prst="roundRect">
            <a:avLst>
              <a:gd name="adj" fmla="val 4864"/>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a:extLst>
              <a:ext uri="{FF2B5EF4-FFF2-40B4-BE49-F238E27FC236}">
                <a16:creationId xmlns:a16="http://schemas.microsoft.com/office/drawing/2014/main" id="{7DD3DB22-EA64-F14B-B1DA-9B799804AB84}"/>
              </a:ext>
            </a:extLst>
          </p:cNvPr>
          <p:cNvSpPr/>
          <p:nvPr/>
        </p:nvSpPr>
        <p:spPr>
          <a:xfrm>
            <a:off x="7611036" y="2153559"/>
            <a:ext cx="3729317" cy="2816991"/>
          </a:xfrm>
          <a:prstGeom prst="roundRect">
            <a:avLst>
              <a:gd name="adj" fmla="val 103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角丸四角形 9">
            <a:extLst>
              <a:ext uri="{FF2B5EF4-FFF2-40B4-BE49-F238E27FC236}">
                <a16:creationId xmlns:a16="http://schemas.microsoft.com/office/drawing/2014/main" id="{DD5301FA-E8FD-5940-A16F-949B96F6D2AE}"/>
              </a:ext>
            </a:extLst>
          </p:cNvPr>
          <p:cNvSpPr/>
          <p:nvPr/>
        </p:nvSpPr>
        <p:spPr>
          <a:xfrm>
            <a:off x="860614" y="2130869"/>
            <a:ext cx="3729317" cy="2816991"/>
          </a:xfrm>
          <a:prstGeom prst="roundRect">
            <a:avLst>
              <a:gd name="adj" fmla="val 1034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4116606-2396-7C4D-B0FF-3EA3A80E6AFE}"/>
              </a:ext>
            </a:extLst>
          </p:cNvPr>
          <p:cNvSpPr>
            <a:spLocks noGrp="1"/>
          </p:cNvSpPr>
          <p:nvPr>
            <p:ph type="title"/>
          </p:nvPr>
        </p:nvSpPr>
        <p:spPr>
          <a:xfrm>
            <a:off x="782434" y="65442"/>
            <a:ext cx="10515600" cy="1325563"/>
          </a:xfrm>
        </p:spPr>
        <p:txBody>
          <a:bodyPr/>
          <a:lstStyle/>
          <a:p>
            <a:r>
              <a:rPr kumimoji="1" lang="ja-JP" altLang="en-US" b="1">
                <a:solidFill>
                  <a:srgbClr val="E06A00"/>
                </a:solidFill>
              </a:rPr>
              <a:t>背景</a:t>
            </a:r>
          </a:p>
        </p:txBody>
      </p:sp>
      <p:sp>
        <p:nvSpPr>
          <p:cNvPr id="13" name="右矢印 12">
            <a:extLst>
              <a:ext uri="{FF2B5EF4-FFF2-40B4-BE49-F238E27FC236}">
                <a16:creationId xmlns:a16="http://schemas.microsoft.com/office/drawing/2014/main" id="{15898420-FE26-B044-8635-93D66B84BA8A}"/>
              </a:ext>
            </a:extLst>
          </p:cNvPr>
          <p:cNvSpPr/>
          <p:nvPr/>
        </p:nvSpPr>
        <p:spPr>
          <a:xfrm>
            <a:off x="5380790" y="3764343"/>
            <a:ext cx="1430420" cy="417391"/>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a:extLst>
              <a:ext uri="{FF2B5EF4-FFF2-40B4-BE49-F238E27FC236}">
                <a16:creationId xmlns:a16="http://schemas.microsoft.com/office/drawing/2014/main" id="{4A5A8B1C-6915-044B-BF44-007E0D2C3E32}"/>
              </a:ext>
            </a:extLst>
          </p:cNvPr>
          <p:cNvSpPr/>
          <p:nvPr/>
        </p:nvSpPr>
        <p:spPr>
          <a:xfrm rot="10800000">
            <a:off x="5333908" y="4257652"/>
            <a:ext cx="1430420" cy="417389"/>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1D715F0-3836-2240-8825-F99D4F30D461}"/>
              </a:ext>
            </a:extLst>
          </p:cNvPr>
          <p:cNvSpPr txBox="1"/>
          <p:nvPr/>
        </p:nvSpPr>
        <p:spPr>
          <a:xfrm>
            <a:off x="1988148" y="2298962"/>
            <a:ext cx="1403901" cy="523220"/>
          </a:xfrm>
          <a:prstGeom prst="rect">
            <a:avLst/>
          </a:prstGeom>
          <a:noFill/>
        </p:spPr>
        <p:txBody>
          <a:bodyPr wrap="square" rtlCol="0">
            <a:spAutoFit/>
          </a:bodyPr>
          <a:lstStyle/>
          <a:p>
            <a:r>
              <a:rPr kumimoji="1" lang="ja-JP" altLang="en-US" sz="2800">
                <a:solidFill>
                  <a:srgbClr val="454F61"/>
                </a:solidFill>
              </a:rPr>
              <a:t>データ</a:t>
            </a:r>
          </a:p>
        </p:txBody>
      </p:sp>
      <p:sp>
        <p:nvSpPr>
          <p:cNvPr id="16" name="テキスト ボックス 15">
            <a:extLst>
              <a:ext uri="{FF2B5EF4-FFF2-40B4-BE49-F238E27FC236}">
                <a16:creationId xmlns:a16="http://schemas.microsoft.com/office/drawing/2014/main" id="{B675392D-6D4E-414A-81E0-747D415F1484}"/>
              </a:ext>
            </a:extLst>
          </p:cNvPr>
          <p:cNvSpPr txBox="1"/>
          <p:nvPr/>
        </p:nvSpPr>
        <p:spPr>
          <a:xfrm>
            <a:off x="8729452" y="2311810"/>
            <a:ext cx="1643377" cy="523220"/>
          </a:xfrm>
          <a:prstGeom prst="rect">
            <a:avLst/>
          </a:prstGeom>
          <a:noFill/>
        </p:spPr>
        <p:txBody>
          <a:bodyPr wrap="square" rtlCol="0">
            <a:spAutoFit/>
          </a:bodyPr>
          <a:lstStyle/>
          <a:p>
            <a:r>
              <a:rPr kumimoji="1" lang="ja-JP" altLang="en-US" sz="2800">
                <a:solidFill>
                  <a:srgbClr val="454F61"/>
                </a:solidFill>
              </a:rPr>
              <a:t>画面上</a:t>
            </a:r>
          </a:p>
        </p:txBody>
      </p:sp>
      <p:sp>
        <p:nvSpPr>
          <p:cNvPr id="9" name="テキスト ボックス 8">
            <a:extLst>
              <a:ext uri="{FF2B5EF4-FFF2-40B4-BE49-F238E27FC236}">
                <a16:creationId xmlns:a16="http://schemas.microsoft.com/office/drawing/2014/main" id="{9ACF9896-9C67-FC43-ADF4-7CD042D31D2F}"/>
              </a:ext>
            </a:extLst>
          </p:cNvPr>
          <p:cNvSpPr txBox="1"/>
          <p:nvPr/>
        </p:nvSpPr>
        <p:spPr>
          <a:xfrm>
            <a:off x="860614" y="1371829"/>
            <a:ext cx="1968809" cy="584775"/>
          </a:xfrm>
          <a:prstGeom prst="rect">
            <a:avLst/>
          </a:prstGeom>
          <a:noFill/>
        </p:spPr>
        <p:txBody>
          <a:bodyPr wrap="none" rtlCol="0">
            <a:spAutoFit/>
          </a:bodyPr>
          <a:lstStyle/>
          <a:p>
            <a:r>
              <a:rPr lang="en-US" altLang="ja-JP" sz="3200" b="1" dirty="0">
                <a:solidFill>
                  <a:srgbClr val="454F61"/>
                </a:solidFill>
              </a:rPr>
              <a:t>3D</a:t>
            </a:r>
            <a:r>
              <a:rPr lang="ja-JP" altLang="en-US" sz="3200" b="1">
                <a:solidFill>
                  <a:srgbClr val="454F61"/>
                </a:solidFill>
              </a:rPr>
              <a:t>モデル</a:t>
            </a:r>
            <a:endParaRPr kumimoji="1" lang="ja-JP" altLang="en-US" sz="3200" b="1">
              <a:solidFill>
                <a:srgbClr val="454F61"/>
              </a:solidFill>
            </a:endParaRPr>
          </a:p>
        </p:txBody>
      </p:sp>
      <p:sp>
        <p:nvSpPr>
          <p:cNvPr id="19" name="テキスト ボックス 18">
            <a:extLst>
              <a:ext uri="{FF2B5EF4-FFF2-40B4-BE49-F238E27FC236}">
                <a16:creationId xmlns:a16="http://schemas.microsoft.com/office/drawing/2014/main" id="{7B87728C-62B8-4A48-89F9-F780244D6D8C}"/>
              </a:ext>
            </a:extLst>
          </p:cNvPr>
          <p:cNvSpPr txBox="1"/>
          <p:nvPr/>
        </p:nvSpPr>
        <p:spPr>
          <a:xfrm>
            <a:off x="2907603" y="1407403"/>
            <a:ext cx="5570756" cy="523220"/>
          </a:xfrm>
          <a:prstGeom prst="rect">
            <a:avLst/>
          </a:prstGeom>
          <a:noFill/>
        </p:spPr>
        <p:txBody>
          <a:bodyPr wrap="none" rtlCol="0">
            <a:spAutoFit/>
          </a:bodyPr>
          <a:lstStyle/>
          <a:p>
            <a:r>
              <a:rPr lang="ja-JP" altLang="en-US" sz="2800">
                <a:solidFill>
                  <a:srgbClr val="454F61"/>
                </a:solidFill>
              </a:rPr>
              <a:t>仮想空間で立体的に見えるデータ</a:t>
            </a:r>
            <a:endParaRPr lang="en-US" altLang="ja-JP" sz="2800" dirty="0">
              <a:solidFill>
                <a:srgbClr val="454F61"/>
              </a:solidFill>
            </a:endParaRPr>
          </a:p>
        </p:txBody>
      </p:sp>
      <p:sp>
        <p:nvSpPr>
          <p:cNvPr id="20" name="テキスト ボックス 19">
            <a:extLst>
              <a:ext uri="{FF2B5EF4-FFF2-40B4-BE49-F238E27FC236}">
                <a16:creationId xmlns:a16="http://schemas.microsoft.com/office/drawing/2014/main" id="{F42E42CE-5BFD-B240-BF9D-6F544A572C4E}"/>
              </a:ext>
            </a:extLst>
          </p:cNvPr>
          <p:cNvSpPr txBox="1"/>
          <p:nvPr/>
        </p:nvSpPr>
        <p:spPr>
          <a:xfrm>
            <a:off x="3018944" y="5496253"/>
            <a:ext cx="8090676" cy="1077218"/>
          </a:xfrm>
          <a:prstGeom prst="rect">
            <a:avLst/>
          </a:prstGeom>
          <a:noFill/>
        </p:spPr>
        <p:txBody>
          <a:bodyPr wrap="none" rtlCol="0">
            <a:spAutoFit/>
          </a:bodyPr>
          <a:lstStyle/>
          <a:p>
            <a:pPr marL="514350" indent="-514350">
              <a:buAutoNum type="arabicPeriod"/>
            </a:pPr>
            <a:r>
              <a:rPr kumimoji="1" lang="ja-JP" altLang="en-US" sz="3200">
                <a:solidFill>
                  <a:srgbClr val="454F61"/>
                </a:solidFill>
              </a:rPr>
              <a:t>専門的な知識、アプリケーションが必要</a:t>
            </a:r>
            <a:endParaRPr lang="en-US" altLang="ja-JP" sz="3200" dirty="0">
              <a:solidFill>
                <a:srgbClr val="454F61"/>
              </a:solidFill>
            </a:endParaRPr>
          </a:p>
          <a:p>
            <a:pPr marL="514350" indent="-514350">
              <a:buAutoNum type="arabicPeriod"/>
            </a:pPr>
            <a:r>
              <a:rPr kumimoji="1" lang="ja-JP" altLang="en-US" sz="3200">
                <a:solidFill>
                  <a:srgbClr val="454F61"/>
                </a:solidFill>
              </a:rPr>
              <a:t>とても手間がかかる</a:t>
            </a:r>
            <a:endParaRPr kumimoji="1" lang="en-US" altLang="ja-JP" sz="3200" dirty="0">
              <a:solidFill>
                <a:srgbClr val="454F61"/>
              </a:solidFill>
            </a:endParaRPr>
          </a:p>
        </p:txBody>
      </p:sp>
      <p:sp>
        <p:nvSpPr>
          <p:cNvPr id="3" name="正方形/長方形 2">
            <a:extLst>
              <a:ext uri="{FF2B5EF4-FFF2-40B4-BE49-F238E27FC236}">
                <a16:creationId xmlns:a16="http://schemas.microsoft.com/office/drawing/2014/main" id="{058BC886-5B4A-8742-8987-A06A935FE77D}"/>
              </a:ext>
            </a:extLst>
          </p:cNvPr>
          <p:cNvSpPr/>
          <p:nvPr/>
        </p:nvSpPr>
        <p:spPr>
          <a:xfrm>
            <a:off x="4751395" y="2531522"/>
            <a:ext cx="2698176" cy="954107"/>
          </a:xfrm>
          <a:prstGeom prst="rect">
            <a:avLst/>
          </a:prstGeom>
        </p:spPr>
        <p:txBody>
          <a:bodyPr wrap="none">
            <a:spAutoFit/>
          </a:bodyPr>
          <a:lstStyle/>
          <a:p>
            <a:pPr algn="ctr"/>
            <a:r>
              <a:rPr lang="ja-JP" altLang="en-US" sz="2800">
                <a:solidFill>
                  <a:srgbClr val="454F61"/>
                </a:solidFill>
              </a:rPr>
              <a:t>コンピュータの</a:t>
            </a:r>
            <a:endParaRPr lang="en-US" altLang="ja-JP" sz="2800" dirty="0">
              <a:solidFill>
                <a:srgbClr val="454F61"/>
              </a:solidFill>
            </a:endParaRPr>
          </a:p>
          <a:p>
            <a:pPr algn="ctr"/>
            <a:r>
              <a:rPr lang="ja-JP" altLang="en-US" sz="2800">
                <a:solidFill>
                  <a:srgbClr val="454F61"/>
                </a:solidFill>
              </a:rPr>
              <a:t>演算</a:t>
            </a:r>
            <a:endParaRPr lang="ja-JP" altLang="en-US" sz="2800"/>
          </a:p>
        </p:txBody>
      </p:sp>
      <p:pic>
        <p:nvPicPr>
          <p:cNvPr id="7" name="図 6" descr="テキスト&#10;&#10;自動的に生成された説明">
            <a:extLst>
              <a:ext uri="{FF2B5EF4-FFF2-40B4-BE49-F238E27FC236}">
                <a16:creationId xmlns:a16="http://schemas.microsoft.com/office/drawing/2014/main" id="{F528CB93-4411-6249-96A1-8806B7A6A8F9}"/>
              </a:ext>
            </a:extLst>
          </p:cNvPr>
          <p:cNvPicPr>
            <a:picLocks noChangeAspect="1"/>
          </p:cNvPicPr>
          <p:nvPr/>
        </p:nvPicPr>
        <p:blipFill rotWithShape="1">
          <a:blip r:embed="rId3"/>
          <a:srcRect l="20230" t="3189" r="9178"/>
          <a:stretch/>
        </p:blipFill>
        <p:spPr>
          <a:xfrm>
            <a:off x="1454402" y="2905430"/>
            <a:ext cx="2541740" cy="1926606"/>
          </a:xfrm>
          <a:prstGeom prst="rect">
            <a:avLst/>
          </a:prstGeom>
        </p:spPr>
      </p:pic>
      <p:pic>
        <p:nvPicPr>
          <p:cNvPr id="21" name="図 20" descr="建物, ブルー, グリーン, 空気 が含まれている画像&#10;&#10;自動的に生成された説明">
            <a:extLst>
              <a:ext uri="{FF2B5EF4-FFF2-40B4-BE49-F238E27FC236}">
                <a16:creationId xmlns:a16="http://schemas.microsoft.com/office/drawing/2014/main" id="{454FF47F-E940-5C45-BD10-0894939A86E9}"/>
              </a:ext>
            </a:extLst>
          </p:cNvPr>
          <p:cNvPicPr>
            <a:picLocks noChangeAspect="1"/>
          </p:cNvPicPr>
          <p:nvPr/>
        </p:nvPicPr>
        <p:blipFill>
          <a:blip r:embed="rId4"/>
          <a:stretch>
            <a:fillRect/>
          </a:stretch>
        </p:blipFill>
        <p:spPr>
          <a:xfrm>
            <a:off x="8296278" y="2883736"/>
            <a:ext cx="2344563" cy="1948299"/>
          </a:xfrm>
          <a:prstGeom prst="rect">
            <a:avLst/>
          </a:prstGeom>
        </p:spPr>
      </p:pic>
      <p:sp>
        <p:nvSpPr>
          <p:cNvPr id="4" name="テキスト ボックス 3">
            <a:extLst>
              <a:ext uri="{FF2B5EF4-FFF2-40B4-BE49-F238E27FC236}">
                <a16:creationId xmlns:a16="http://schemas.microsoft.com/office/drawing/2014/main" id="{068F251D-50F1-5D43-B1AE-58EC3A4CBE58}"/>
              </a:ext>
            </a:extLst>
          </p:cNvPr>
          <p:cNvSpPr txBox="1"/>
          <p:nvPr/>
        </p:nvSpPr>
        <p:spPr>
          <a:xfrm>
            <a:off x="782434" y="5496253"/>
            <a:ext cx="2236510" cy="584775"/>
          </a:xfrm>
          <a:prstGeom prst="rect">
            <a:avLst/>
          </a:prstGeom>
          <a:noFill/>
        </p:spPr>
        <p:txBody>
          <a:bodyPr wrap="none" rtlCol="0">
            <a:spAutoFit/>
          </a:bodyPr>
          <a:lstStyle/>
          <a:p>
            <a:r>
              <a:rPr lang="ja-JP" altLang="en-US" sz="3200">
                <a:solidFill>
                  <a:srgbClr val="454F61"/>
                </a:solidFill>
              </a:rPr>
              <a:t>作成には、</a:t>
            </a:r>
            <a:endParaRPr kumimoji="1" lang="ja-JP" altLang="en-US" sz="3200">
              <a:solidFill>
                <a:srgbClr val="454F61"/>
              </a:solidFill>
            </a:endParaRPr>
          </a:p>
        </p:txBody>
      </p:sp>
    </p:spTree>
    <p:extLst>
      <p:ext uri="{BB962C8B-B14F-4D97-AF65-F5344CB8AC3E}">
        <p14:creationId xmlns:p14="http://schemas.microsoft.com/office/powerpoint/2010/main" val="1496362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kumimoji="1" lang="en-US" altLang="ja-JP" b="1" dirty="0">
                <a:solidFill>
                  <a:srgbClr val="E06A00"/>
                </a:solidFill>
              </a:rPr>
              <a:t>HTML</a:t>
            </a:r>
            <a:endParaRPr kumimoji="1" lang="ja-JP" altLang="en-US" b="1">
              <a:solidFill>
                <a:srgbClr val="E06A00"/>
              </a:solidFill>
            </a:endParaRP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9" name="Rectangle 5">
            <a:extLst>
              <a:ext uri="{FF2B5EF4-FFF2-40B4-BE49-F238E27FC236}">
                <a16:creationId xmlns:a16="http://schemas.microsoft.com/office/drawing/2014/main" id="{3CD18FD5-0B6E-CE40-B019-DCD24E2D3D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Rectangle 6">
            <a:extLst>
              <a:ext uri="{FF2B5EF4-FFF2-40B4-BE49-F238E27FC236}">
                <a16:creationId xmlns:a16="http://schemas.microsoft.com/office/drawing/2014/main" id="{24AAE12D-9FCA-884A-934D-AFFB605C32DC}"/>
              </a:ext>
            </a:extLst>
          </p:cNvPr>
          <p:cNvSpPr>
            <a:spLocks noChangeArrowheads="1"/>
          </p:cNvSpPr>
          <p:nvPr/>
        </p:nvSpPr>
        <p:spPr bwMode="auto">
          <a:xfrm>
            <a:off x="152400" y="130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a:extLst>
              <a:ext uri="{FF2B5EF4-FFF2-40B4-BE49-F238E27FC236}">
                <a16:creationId xmlns:a16="http://schemas.microsoft.com/office/drawing/2014/main" id="{320CB5FC-A9E0-B34F-9837-714423B895A9}"/>
              </a:ext>
            </a:extLst>
          </p:cNvPr>
          <p:cNvSpPr>
            <a:spLocks noChangeArrowheads="1"/>
          </p:cNvSpPr>
          <p:nvPr/>
        </p:nvSpPr>
        <p:spPr bwMode="auto">
          <a:xfrm>
            <a:off x="152400" y="469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2" name="Rectangle 5">
            <a:extLst>
              <a:ext uri="{FF2B5EF4-FFF2-40B4-BE49-F238E27FC236}">
                <a16:creationId xmlns:a16="http://schemas.microsoft.com/office/drawing/2014/main" id="{CAD77C40-BB1B-C04E-899C-F079D90677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6">
            <a:extLst>
              <a:ext uri="{FF2B5EF4-FFF2-40B4-BE49-F238E27FC236}">
                <a16:creationId xmlns:a16="http://schemas.microsoft.com/office/drawing/2014/main" id="{37C23FE4-ACC1-7445-9FA0-74CD5E2D7EDC}"/>
              </a:ext>
            </a:extLst>
          </p:cNvPr>
          <p:cNvSpPr>
            <a:spLocks noChangeArrowheads="1"/>
          </p:cNvSpPr>
          <p:nvPr/>
        </p:nvSpPr>
        <p:spPr bwMode="auto">
          <a:xfrm>
            <a:off x="15240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4" name="Rectangle 7">
            <a:extLst>
              <a:ext uri="{FF2B5EF4-FFF2-40B4-BE49-F238E27FC236}">
                <a16:creationId xmlns:a16="http://schemas.microsoft.com/office/drawing/2014/main" id="{6FE9D95F-7BAB-3D4D-892B-7A5424D2D539}"/>
              </a:ext>
            </a:extLst>
          </p:cNvPr>
          <p:cNvSpPr>
            <a:spLocks noChangeArrowheads="1"/>
          </p:cNvSpPr>
          <p:nvPr/>
        </p:nvSpPr>
        <p:spPr bwMode="auto">
          <a:xfrm>
            <a:off x="152400" y="486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5" name="Rectangle 5">
            <a:extLst>
              <a:ext uri="{FF2B5EF4-FFF2-40B4-BE49-F238E27FC236}">
                <a16:creationId xmlns:a16="http://schemas.microsoft.com/office/drawing/2014/main" id="{58C83AD3-D7A1-1C43-BB6F-61DFF9E8DE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6" name="Rectangle 6">
            <a:extLst>
              <a:ext uri="{FF2B5EF4-FFF2-40B4-BE49-F238E27FC236}">
                <a16:creationId xmlns:a16="http://schemas.microsoft.com/office/drawing/2014/main" id="{235DBA31-49AA-F043-915A-E8E5E2564B75}"/>
              </a:ext>
            </a:extLst>
          </p:cNvPr>
          <p:cNvSpPr>
            <a:spLocks noChangeArrowheads="1"/>
          </p:cNvSpPr>
          <p:nvPr/>
        </p:nvSpPr>
        <p:spPr bwMode="auto">
          <a:xfrm>
            <a:off x="152400"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7" name="Rectangle 7">
            <a:extLst>
              <a:ext uri="{FF2B5EF4-FFF2-40B4-BE49-F238E27FC236}">
                <a16:creationId xmlns:a16="http://schemas.microsoft.com/office/drawing/2014/main" id="{94395971-7A70-BE4F-9772-96D9BD16DC77}"/>
              </a:ext>
            </a:extLst>
          </p:cNvPr>
          <p:cNvSpPr>
            <a:spLocks noChangeArrowheads="1"/>
          </p:cNvSpPr>
          <p:nvPr/>
        </p:nvSpPr>
        <p:spPr bwMode="auto">
          <a:xfrm>
            <a:off x="152400" y="4203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8" name="Rectangle 5">
            <a:extLst>
              <a:ext uri="{FF2B5EF4-FFF2-40B4-BE49-F238E27FC236}">
                <a16:creationId xmlns:a16="http://schemas.microsoft.com/office/drawing/2014/main" id="{4B4033C0-DC5A-F247-B082-EDDFA7A38E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9" name="Rectangle 6">
            <a:extLst>
              <a:ext uri="{FF2B5EF4-FFF2-40B4-BE49-F238E27FC236}">
                <a16:creationId xmlns:a16="http://schemas.microsoft.com/office/drawing/2014/main" id="{2387CE14-526C-B447-8619-4A03C786242E}"/>
              </a:ext>
            </a:extLst>
          </p:cNvPr>
          <p:cNvSpPr>
            <a:spLocks noChangeArrowheads="1"/>
          </p:cNvSpPr>
          <p:nvPr/>
        </p:nvSpPr>
        <p:spPr bwMode="auto">
          <a:xfrm>
            <a:off x="152400" y="161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20" name="Rectangle 7">
            <a:extLst>
              <a:ext uri="{FF2B5EF4-FFF2-40B4-BE49-F238E27FC236}">
                <a16:creationId xmlns:a16="http://schemas.microsoft.com/office/drawing/2014/main" id="{453B471F-57D8-C341-933E-16BB82F88EBD}"/>
              </a:ext>
            </a:extLst>
          </p:cNvPr>
          <p:cNvSpPr>
            <a:spLocks noChangeArrowheads="1"/>
          </p:cNvSpPr>
          <p:nvPr/>
        </p:nvSpPr>
        <p:spPr bwMode="auto">
          <a:xfrm>
            <a:off x="152400"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21" name="図 20" descr="コンピューターのスクリーンショット&#10;&#10;自動的に生成された説明">
            <a:extLst>
              <a:ext uri="{FF2B5EF4-FFF2-40B4-BE49-F238E27FC236}">
                <a16:creationId xmlns:a16="http://schemas.microsoft.com/office/drawing/2014/main" id="{FE04F55F-7970-2147-8F3E-85CB45FDC403}"/>
              </a:ext>
            </a:extLst>
          </p:cNvPr>
          <p:cNvPicPr>
            <a:picLocks noChangeAspect="1"/>
          </p:cNvPicPr>
          <p:nvPr/>
        </p:nvPicPr>
        <p:blipFill>
          <a:blip r:embed="rId3"/>
          <a:stretch>
            <a:fillRect/>
          </a:stretch>
        </p:blipFill>
        <p:spPr>
          <a:xfrm>
            <a:off x="152400" y="2265363"/>
            <a:ext cx="6006960" cy="3754350"/>
          </a:xfrm>
          <a:prstGeom prst="rect">
            <a:avLst/>
          </a:prstGeom>
        </p:spPr>
      </p:pic>
      <p:pic>
        <p:nvPicPr>
          <p:cNvPr id="23" name="図 22" descr="コンピューターのスクリーンショット&#10;&#10;自動的に生成された説明">
            <a:extLst>
              <a:ext uri="{FF2B5EF4-FFF2-40B4-BE49-F238E27FC236}">
                <a16:creationId xmlns:a16="http://schemas.microsoft.com/office/drawing/2014/main" id="{48078FCE-BB18-9847-834D-956F0918CAE9}"/>
              </a:ext>
            </a:extLst>
          </p:cNvPr>
          <p:cNvPicPr>
            <a:picLocks noChangeAspect="1"/>
          </p:cNvPicPr>
          <p:nvPr/>
        </p:nvPicPr>
        <p:blipFill>
          <a:blip r:embed="rId4"/>
          <a:stretch>
            <a:fillRect/>
          </a:stretch>
        </p:blipFill>
        <p:spPr>
          <a:xfrm>
            <a:off x="6096000" y="2265363"/>
            <a:ext cx="6006960" cy="3754350"/>
          </a:xfrm>
          <a:prstGeom prst="rect">
            <a:avLst/>
          </a:prstGeom>
        </p:spPr>
      </p:pic>
    </p:spTree>
    <p:extLst>
      <p:ext uri="{BB962C8B-B14F-4D97-AF65-F5344CB8AC3E}">
        <p14:creationId xmlns:p14="http://schemas.microsoft.com/office/powerpoint/2010/main" val="3934455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kumimoji="1" lang="en-US" altLang="ja-JP" b="1" dirty="0">
                <a:solidFill>
                  <a:srgbClr val="E06A00"/>
                </a:solidFill>
              </a:rPr>
              <a:t>CSS</a:t>
            </a:r>
            <a:endParaRPr kumimoji="1" lang="ja-JP" altLang="en-US" b="1">
              <a:solidFill>
                <a:srgbClr val="E06A00"/>
              </a:solidFill>
            </a:endParaRP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9" name="Rectangle 5">
            <a:extLst>
              <a:ext uri="{FF2B5EF4-FFF2-40B4-BE49-F238E27FC236}">
                <a16:creationId xmlns:a16="http://schemas.microsoft.com/office/drawing/2014/main" id="{3CD18FD5-0B6E-CE40-B019-DCD24E2D3D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Rectangle 6">
            <a:extLst>
              <a:ext uri="{FF2B5EF4-FFF2-40B4-BE49-F238E27FC236}">
                <a16:creationId xmlns:a16="http://schemas.microsoft.com/office/drawing/2014/main" id="{24AAE12D-9FCA-884A-934D-AFFB605C32DC}"/>
              </a:ext>
            </a:extLst>
          </p:cNvPr>
          <p:cNvSpPr>
            <a:spLocks noChangeArrowheads="1"/>
          </p:cNvSpPr>
          <p:nvPr/>
        </p:nvSpPr>
        <p:spPr bwMode="auto">
          <a:xfrm>
            <a:off x="152400" y="130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a:extLst>
              <a:ext uri="{FF2B5EF4-FFF2-40B4-BE49-F238E27FC236}">
                <a16:creationId xmlns:a16="http://schemas.microsoft.com/office/drawing/2014/main" id="{320CB5FC-A9E0-B34F-9837-714423B895A9}"/>
              </a:ext>
            </a:extLst>
          </p:cNvPr>
          <p:cNvSpPr>
            <a:spLocks noChangeArrowheads="1"/>
          </p:cNvSpPr>
          <p:nvPr/>
        </p:nvSpPr>
        <p:spPr bwMode="auto">
          <a:xfrm>
            <a:off x="152400" y="469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2" name="Rectangle 5">
            <a:extLst>
              <a:ext uri="{FF2B5EF4-FFF2-40B4-BE49-F238E27FC236}">
                <a16:creationId xmlns:a16="http://schemas.microsoft.com/office/drawing/2014/main" id="{CAD77C40-BB1B-C04E-899C-F079D90677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6">
            <a:extLst>
              <a:ext uri="{FF2B5EF4-FFF2-40B4-BE49-F238E27FC236}">
                <a16:creationId xmlns:a16="http://schemas.microsoft.com/office/drawing/2014/main" id="{37C23FE4-ACC1-7445-9FA0-74CD5E2D7EDC}"/>
              </a:ext>
            </a:extLst>
          </p:cNvPr>
          <p:cNvSpPr>
            <a:spLocks noChangeArrowheads="1"/>
          </p:cNvSpPr>
          <p:nvPr/>
        </p:nvSpPr>
        <p:spPr bwMode="auto">
          <a:xfrm>
            <a:off x="15240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4" name="Rectangle 7">
            <a:extLst>
              <a:ext uri="{FF2B5EF4-FFF2-40B4-BE49-F238E27FC236}">
                <a16:creationId xmlns:a16="http://schemas.microsoft.com/office/drawing/2014/main" id="{6FE9D95F-7BAB-3D4D-892B-7A5424D2D539}"/>
              </a:ext>
            </a:extLst>
          </p:cNvPr>
          <p:cNvSpPr>
            <a:spLocks noChangeArrowheads="1"/>
          </p:cNvSpPr>
          <p:nvPr/>
        </p:nvSpPr>
        <p:spPr bwMode="auto">
          <a:xfrm>
            <a:off x="152400" y="486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5" name="Rectangle 5">
            <a:extLst>
              <a:ext uri="{FF2B5EF4-FFF2-40B4-BE49-F238E27FC236}">
                <a16:creationId xmlns:a16="http://schemas.microsoft.com/office/drawing/2014/main" id="{58C83AD3-D7A1-1C43-BB6F-61DFF9E8DE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6" name="Rectangle 6">
            <a:extLst>
              <a:ext uri="{FF2B5EF4-FFF2-40B4-BE49-F238E27FC236}">
                <a16:creationId xmlns:a16="http://schemas.microsoft.com/office/drawing/2014/main" id="{235DBA31-49AA-F043-915A-E8E5E2564B75}"/>
              </a:ext>
            </a:extLst>
          </p:cNvPr>
          <p:cNvSpPr>
            <a:spLocks noChangeArrowheads="1"/>
          </p:cNvSpPr>
          <p:nvPr/>
        </p:nvSpPr>
        <p:spPr bwMode="auto">
          <a:xfrm>
            <a:off x="152400"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7" name="Rectangle 7">
            <a:extLst>
              <a:ext uri="{FF2B5EF4-FFF2-40B4-BE49-F238E27FC236}">
                <a16:creationId xmlns:a16="http://schemas.microsoft.com/office/drawing/2014/main" id="{94395971-7A70-BE4F-9772-96D9BD16DC77}"/>
              </a:ext>
            </a:extLst>
          </p:cNvPr>
          <p:cNvSpPr>
            <a:spLocks noChangeArrowheads="1"/>
          </p:cNvSpPr>
          <p:nvPr/>
        </p:nvSpPr>
        <p:spPr bwMode="auto">
          <a:xfrm>
            <a:off x="152400" y="4203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8" name="Rectangle 5">
            <a:extLst>
              <a:ext uri="{FF2B5EF4-FFF2-40B4-BE49-F238E27FC236}">
                <a16:creationId xmlns:a16="http://schemas.microsoft.com/office/drawing/2014/main" id="{4B4033C0-DC5A-F247-B082-EDDFA7A38E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9" name="Rectangle 6">
            <a:extLst>
              <a:ext uri="{FF2B5EF4-FFF2-40B4-BE49-F238E27FC236}">
                <a16:creationId xmlns:a16="http://schemas.microsoft.com/office/drawing/2014/main" id="{2387CE14-526C-B447-8619-4A03C786242E}"/>
              </a:ext>
            </a:extLst>
          </p:cNvPr>
          <p:cNvSpPr>
            <a:spLocks noChangeArrowheads="1"/>
          </p:cNvSpPr>
          <p:nvPr/>
        </p:nvSpPr>
        <p:spPr bwMode="auto">
          <a:xfrm>
            <a:off x="152400" y="161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20" name="Rectangle 7">
            <a:extLst>
              <a:ext uri="{FF2B5EF4-FFF2-40B4-BE49-F238E27FC236}">
                <a16:creationId xmlns:a16="http://schemas.microsoft.com/office/drawing/2014/main" id="{453B471F-57D8-C341-933E-16BB82F88EBD}"/>
              </a:ext>
            </a:extLst>
          </p:cNvPr>
          <p:cNvSpPr>
            <a:spLocks noChangeArrowheads="1"/>
          </p:cNvSpPr>
          <p:nvPr/>
        </p:nvSpPr>
        <p:spPr bwMode="auto">
          <a:xfrm>
            <a:off x="152400"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29" name="図 28" descr="コンピューターの画面のスクリーンショット&#10;&#10;自動的に生成された説明">
            <a:extLst>
              <a:ext uri="{FF2B5EF4-FFF2-40B4-BE49-F238E27FC236}">
                <a16:creationId xmlns:a16="http://schemas.microsoft.com/office/drawing/2014/main" id="{A38A2A2C-4367-A044-B563-A6368C356172}"/>
              </a:ext>
            </a:extLst>
          </p:cNvPr>
          <p:cNvPicPr>
            <a:picLocks noChangeAspect="1"/>
          </p:cNvPicPr>
          <p:nvPr/>
        </p:nvPicPr>
        <p:blipFill>
          <a:blip r:embed="rId3"/>
          <a:stretch>
            <a:fillRect/>
          </a:stretch>
        </p:blipFill>
        <p:spPr>
          <a:xfrm>
            <a:off x="159424" y="2179134"/>
            <a:ext cx="5868700" cy="3667938"/>
          </a:xfrm>
          <a:prstGeom prst="rect">
            <a:avLst/>
          </a:prstGeom>
        </p:spPr>
      </p:pic>
      <p:pic>
        <p:nvPicPr>
          <p:cNvPr id="31" name="図 30" descr="コンピューターの画面のスクリーンショット&#10;&#10;自動的に生成された説明">
            <a:extLst>
              <a:ext uri="{FF2B5EF4-FFF2-40B4-BE49-F238E27FC236}">
                <a16:creationId xmlns:a16="http://schemas.microsoft.com/office/drawing/2014/main" id="{08A267F9-AB82-FA4F-8ECF-6E8F81FCA385}"/>
              </a:ext>
            </a:extLst>
          </p:cNvPr>
          <p:cNvPicPr>
            <a:picLocks noChangeAspect="1"/>
          </p:cNvPicPr>
          <p:nvPr/>
        </p:nvPicPr>
        <p:blipFill>
          <a:blip r:embed="rId4"/>
          <a:stretch>
            <a:fillRect/>
          </a:stretch>
        </p:blipFill>
        <p:spPr>
          <a:xfrm>
            <a:off x="6035147" y="2174239"/>
            <a:ext cx="5868677" cy="3667923"/>
          </a:xfrm>
          <a:prstGeom prst="rect">
            <a:avLst/>
          </a:prstGeom>
        </p:spPr>
      </p:pic>
    </p:spTree>
    <p:extLst>
      <p:ext uri="{BB962C8B-B14F-4D97-AF65-F5344CB8AC3E}">
        <p14:creationId xmlns:p14="http://schemas.microsoft.com/office/powerpoint/2010/main" val="5781307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252083"/>
            <a:ext cx="10515600" cy="1325563"/>
          </a:xfrm>
        </p:spPr>
        <p:txBody>
          <a:bodyPr/>
          <a:lstStyle/>
          <a:p>
            <a:r>
              <a:rPr lang="en-US" altLang="ja-JP" b="1" dirty="0">
                <a:solidFill>
                  <a:srgbClr val="E06A00"/>
                </a:solidFill>
              </a:rPr>
              <a:t>JavaScript</a:t>
            </a:r>
            <a:endParaRPr kumimoji="1" lang="ja-JP" altLang="en-US" b="1">
              <a:solidFill>
                <a:srgbClr val="E06A00"/>
              </a:solidFill>
            </a:endParaRP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9" name="Rectangle 5">
            <a:extLst>
              <a:ext uri="{FF2B5EF4-FFF2-40B4-BE49-F238E27FC236}">
                <a16:creationId xmlns:a16="http://schemas.microsoft.com/office/drawing/2014/main" id="{3CD18FD5-0B6E-CE40-B019-DCD24E2D3D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Rectangle 6">
            <a:extLst>
              <a:ext uri="{FF2B5EF4-FFF2-40B4-BE49-F238E27FC236}">
                <a16:creationId xmlns:a16="http://schemas.microsoft.com/office/drawing/2014/main" id="{24AAE12D-9FCA-884A-934D-AFFB605C32DC}"/>
              </a:ext>
            </a:extLst>
          </p:cNvPr>
          <p:cNvSpPr>
            <a:spLocks noChangeArrowheads="1"/>
          </p:cNvSpPr>
          <p:nvPr/>
        </p:nvSpPr>
        <p:spPr bwMode="auto">
          <a:xfrm>
            <a:off x="152400" y="130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a:extLst>
              <a:ext uri="{FF2B5EF4-FFF2-40B4-BE49-F238E27FC236}">
                <a16:creationId xmlns:a16="http://schemas.microsoft.com/office/drawing/2014/main" id="{320CB5FC-A9E0-B34F-9837-714423B895A9}"/>
              </a:ext>
            </a:extLst>
          </p:cNvPr>
          <p:cNvSpPr>
            <a:spLocks noChangeArrowheads="1"/>
          </p:cNvSpPr>
          <p:nvPr/>
        </p:nvSpPr>
        <p:spPr bwMode="auto">
          <a:xfrm>
            <a:off x="152400" y="469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2" name="Rectangle 5">
            <a:extLst>
              <a:ext uri="{FF2B5EF4-FFF2-40B4-BE49-F238E27FC236}">
                <a16:creationId xmlns:a16="http://schemas.microsoft.com/office/drawing/2014/main" id="{CAD77C40-BB1B-C04E-899C-F079D90677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6">
            <a:extLst>
              <a:ext uri="{FF2B5EF4-FFF2-40B4-BE49-F238E27FC236}">
                <a16:creationId xmlns:a16="http://schemas.microsoft.com/office/drawing/2014/main" id="{37C23FE4-ACC1-7445-9FA0-74CD5E2D7EDC}"/>
              </a:ext>
            </a:extLst>
          </p:cNvPr>
          <p:cNvSpPr>
            <a:spLocks noChangeArrowheads="1"/>
          </p:cNvSpPr>
          <p:nvPr/>
        </p:nvSpPr>
        <p:spPr bwMode="auto">
          <a:xfrm>
            <a:off x="15240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4" name="Rectangle 7">
            <a:extLst>
              <a:ext uri="{FF2B5EF4-FFF2-40B4-BE49-F238E27FC236}">
                <a16:creationId xmlns:a16="http://schemas.microsoft.com/office/drawing/2014/main" id="{6FE9D95F-7BAB-3D4D-892B-7A5424D2D539}"/>
              </a:ext>
            </a:extLst>
          </p:cNvPr>
          <p:cNvSpPr>
            <a:spLocks noChangeArrowheads="1"/>
          </p:cNvSpPr>
          <p:nvPr/>
        </p:nvSpPr>
        <p:spPr bwMode="auto">
          <a:xfrm>
            <a:off x="152400" y="486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5" name="Rectangle 5">
            <a:extLst>
              <a:ext uri="{FF2B5EF4-FFF2-40B4-BE49-F238E27FC236}">
                <a16:creationId xmlns:a16="http://schemas.microsoft.com/office/drawing/2014/main" id="{58C83AD3-D7A1-1C43-BB6F-61DFF9E8DE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6" name="Rectangle 6">
            <a:extLst>
              <a:ext uri="{FF2B5EF4-FFF2-40B4-BE49-F238E27FC236}">
                <a16:creationId xmlns:a16="http://schemas.microsoft.com/office/drawing/2014/main" id="{235DBA31-49AA-F043-915A-E8E5E2564B75}"/>
              </a:ext>
            </a:extLst>
          </p:cNvPr>
          <p:cNvSpPr>
            <a:spLocks noChangeArrowheads="1"/>
          </p:cNvSpPr>
          <p:nvPr/>
        </p:nvSpPr>
        <p:spPr bwMode="auto">
          <a:xfrm>
            <a:off x="152400"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7" name="Rectangle 7">
            <a:extLst>
              <a:ext uri="{FF2B5EF4-FFF2-40B4-BE49-F238E27FC236}">
                <a16:creationId xmlns:a16="http://schemas.microsoft.com/office/drawing/2014/main" id="{94395971-7A70-BE4F-9772-96D9BD16DC77}"/>
              </a:ext>
            </a:extLst>
          </p:cNvPr>
          <p:cNvSpPr>
            <a:spLocks noChangeArrowheads="1"/>
          </p:cNvSpPr>
          <p:nvPr/>
        </p:nvSpPr>
        <p:spPr bwMode="auto">
          <a:xfrm>
            <a:off x="152400" y="42037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8" name="Rectangle 5">
            <a:extLst>
              <a:ext uri="{FF2B5EF4-FFF2-40B4-BE49-F238E27FC236}">
                <a16:creationId xmlns:a16="http://schemas.microsoft.com/office/drawing/2014/main" id="{4B4033C0-DC5A-F247-B082-EDDFA7A38E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9" name="Rectangle 6">
            <a:extLst>
              <a:ext uri="{FF2B5EF4-FFF2-40B4-BE49-F238E27FC236}">
                <a16:creationId xmlns:a16="http://schemas.microsoft.com/office/drawing/2014/main" id="{2387CE14-526C-B447-8619-4A03C786242E}"/>
              </a:ext>
            </a:extLst>
          </p:cNvPr>
          <p:cNvSpPr>
            <a:spLocks noChangeArrowheads="1"/>
          </p:cNvSpPr>
          <p:nvPr/>
        </p:nvSpPr>
        <p:spPr bwMode="auto">
          <a:xfrm>
            <a:off x="152400" y="161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20" name="Rectangle 7">
            <a:extLst>
              <a:ext uri="{FF2B5EF4-FFF2-40B4-BE49-F238E27FC236}">
                <a16:creationId xmlns:a16="http://schemas.microsoft.com/office/drawing/2014/main" id="{453B471F-57D8-C341-933E-16BB82F88EBD}"/>
              </a:ext>
            </a:extLst>
          </p:cNvPr>
          <p:cNvSpPr>
            <a:spLocks noChangeArrowheads="1"/>
          </p:cNvSpPr>
          <p:nvPr/>
        </p:nvSpPr>
        <p:spPr bwMode="auto">
          <a:xfrm>
            <a:off x="152400"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25" name="図 24" descr="テキスト&#10;&#10;自動的に生成された説明">
            <a:extLst>
              <a:ext uri="{FF2B5EF4-FFF2-40B4-BE49-F238E27FC236}">
                <a16:creationId xmlns:a16="http://schemas.microsoft.com/office/drawing/2014/main" id="{45781A8F-D056-E54A-BFAE-ED2D4E0F9E2D}"/>
              </a:ext>
            </a:extLst>
          </p:cNvPr>
          <p:cNvPicPr>
            <a:picLocks noChangeAspect="1"/>
          </p:cNvPicPr>
          <p:nvPr/>
        </p:nvPicPr>
        <p:blipFill>
          <a:blip r:embed="rId3"/>
          <a:stretch>
            <a:fillRect/>
          </a:stretch>
        </p:blipFill>
        <p:spPr>
          <a:xfrm>
            <a:off x="152400" y="2311804"/>
            <a:ext cx="5943600" cy="3714750"/>
          </a:xfrm>
          <a:prstGeom prst="rect">
            <a:avLst/>
          </a:prstGeom>
        </p:spPr>
      </p:pic>
      <p:pic>
        <p:nvPicPr>
          <p:cNvPr id="27" name="図 26" descr="コンピューターのスクリーンショット&#10;&#10;自動的に生成された説明">
            <a:extLst>
              <a:ext uri="{FF2B5EF4-FFF2-40B4-BE49-F238E27FC236}">
                <a16:creationId xmlns:a16="http://schemas.microsoft.com/office/drawing/2014/main" id="{4B0BE66A-1534-FE40-AAFC-C29E2C4F9A8A}"/>
              </a:ext>
            </a:extLst>
          </p:cNvPr>
          <p:cNvPicPr>
            <a:picLocks noChangeAspect="1"/>
          </p:cNvPicPr>
          <p:nvPr/>
        </p:nvPicPr>
        <p:blipFill>
          <a:blip r:embed="rId4"/>
          <a:stretch>
            <a:fillRect/>
          </a:stretch>
        </p:blipFill>
        <p:spPr>
          <a:xfrm>
            <a:off x="6073560" y="2293592"/>
            <a:ext cx="5966040" cy="3728775"/>
          </a:xfrm>
          <a:prstGeom prst="rect">
            <a:avLst/>
          </a:prstGeom>
        </p:spPr>
      </p:pic>
    </p:spTree>
    <p:extLst>
      <p:ext uri="{BB962C8B-B14F-4D97-AF65-F5344CB8AC3E}">
        <p14:creationId xmlns:p14="http://schemas.microsoft.com/office/powerpoint/2010/main" val="3002619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68897"/>
            <a:ext cx="10515600" cy="1325563"/>
          </a:xfrm>
        </p:spPr>
        <p:txBody>
          <a:bodyPr/>
          <a:lstStyle/>
          <a:p>
            <a:r>
              <a:rPr kumimoji="1" lang="en-US" altLang="ja-JP" b="1" dirty="0">
                <a:solidFill>
                  <a:srgbClr val="E06A00"/>
                </a:solidFill>
              </a:rPr>
              <a:t>3D</a:t>
            </a:r>
            <a:r>
              <a:rPr kumimoji="1" lang="ja-JP" altLang="en-US" b="1">
                <a:solidFill>
                  <a:srgbClr val="E06A00"/>
                </a:solidFill>
              </a:rPr>
              <a:t>モデルの色を変えたもの</a:t>
            </a: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9" name="Rectangle 5">
            <a:extLst>
              <a:ext uri="{FF2B5EF4-FFF2-40B4-BE49-F238E27FC236}">
                <a16:creationId xmlns:a16="http://schemas.microsoft.com/office/drawing/2014/main" id="{3CD18FD5-0B6E-CE40-B019-DCD24E2D3D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Rectangle 6">
            <a:extLst>
              <a:ext uri="{FF2B5EF4-FFF2-40B4-BE49-F238E27FC236}">
                <a16:creationId xmlns:a16="http://schemas.microsoft.com/office/drawing/2014/main" id="{24AAE12D-9FCA-884A-934D-AFFB605C32DC}"/>
              </a:ext>
            </a:extLst>
          </p:cNvPr>
          <p:cNvSpPr>
            <a:spLocks noChangeArrowheads="1"/>
          </p:cNvSpPr>
          <p:nvPr/>
        </p:nvSpPr>
        <p:spPr bwMode="auto">
          <a:xfrm>
            <a:off x="152400" y="130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a:extLst>
              <a:ext uri="{FF2B5EF4-FFF2-40B4-BE49-F238E27FC236}">
                <a16:creationId xmlns:a16="http://schemas.microsoft.com/office/drawing/2014/main" id="{320CB5FC-A9E0-B34F-9837-714423B895A9}"/>
              </a:ext>
            </a:extLst>
          </p:cNvPr>
          <p:cNvSpPr>
            <a:spLocks noChangeArrowheads="1"/>
          </p:cNvSpPr>
          <p:nvPr/>
        </p:nvSpPr>
        <p:spPr bwMode="auto">
          <a:xfrm>
            <a:off x="152400" y="469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2" name="Rectangle 5">
            <a:extLst>
              <a:ext uri="{FF2B5EF4-FFF2-40B4-BE49-F238E27FC236}">
                <a16:creationId xmlns:a16="http://schemas.microsoft.com/office/drawing/2014/main" id="{CAD77C40-BB1B-C04E-899C-F079D90677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6">
            <a:extLst>
              <a:ext uri="{FF2B5EF4-FFF2-40B4-BE49-F238E27FC236}">
                <a16:creationId xmlns:a16="http://schemas.microsoft.com/office/drawing/2014/main" id="{37C23FE4-ACC1-7445-9FA0-74CD5E2D7EDC}"/>
              </a:ext>
            </a:extLst>
          </p:cNvPr>
          <p:cNvSpPr>
            <a:spLocks noChangeArrowheads="1"/>
          </p:cNvSpPr>
          <p:nvPr/>
        </p:nvSpPr>
        <p:spPr bwMode="auto">
          <a:xfrm>
            <a:off x="15240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4" name="Rectangle 7">
            <a:extLst>
              <a:ext uri="{FF2B5EF4-FFF2-40B4-BE49-F238E27FC236}">
                <a16:creationId xmlns:a16="http://schemas.microsoft.com/office/drawing/2014/main" id="{6FE9D95F-7BAB-3D4D-892B-7A5424D2D539}"/>
              </a:ext>
            </a:extLst>
          </p:cNvPr>
          <p:cNvSpPr>
            <a:spLocks noChangeArrowheads="1"/>
          </p:cNvSpPr>
          <p:nvPr/>
        </p:nvSpPr>
        <p:spPr bwMode="auto">
          <a:xfrm>
            <a:off x="152400" y="486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5" name="Rectangle 5">
            <a:extLst>
              <a:ext uri="{FF2B5EF4-FFF2-40B4-BE49-F238E27FC236}">
                <a16:creationId xmlns:a16="http://schemas.microsoft.com/office/drawing/2014/main" id="{58C83AD3-D7A1-1C43-BB6F-61DFF9E8DE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6" name="Rectangle 6">
            <a:extLst>
              <a:ext uri="{FF2B5EF4-FFF2-40B4-BE49-F238E27FC236}">
                <a16:creationId xmlns:a16="http://schemas.microsoft.com/office/drawing/2014/main" id="{235DBA31-49AA-F043-915A-E8E5E2564B75}"/>
              </a:ext>
            </a:extLst>
          </p:cNvPr>
          <p:cNvSpPr>
            <a:spLocks noChangeArrowheads="1"/>
          </p:cNvSpPr>
          <p:nvPr/>
        </p:nvSpPr>
        <p:spPr bwMode="auto">
          <a:xfrm>
            <a:off x="152400"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8" name="Rectangle 5">
            <a:extLst>
              <a:ext uri="{FF2B5EF4-FFF2-40B4-BE49-F238E27FC236}">
                <a16:creationId xmlns:a16="http://schemas.microsoft.com/office/drawing/2014/main" id="{4B4033C0-DC5A-F247-B082-EDDFA7A38EB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9" name="Rectangle 6">
            <a:extLst>
              <a:ext uri="{FF2B5EF4-FFF2-40B4-BE49-F238E27FC236}">
                <a16:creationId xmlns:a16="http://schemas.microsoft.com/office/drawing/2014/main" id="{2387CE14-526C-B447-8619-4A03C786242E}"/>
              </a:ext>
            </a:extLst>
          </p:cNvPr>
          <p:cNvSpPr>
            <a:spLocks noChangeArrowheads="1"/>
          </p:cNvSpPr>
          <p:nvPr/>
        </p:nvSpPr>
        <p:spPr bwMode="auto">
          <a:xfrm>
            <a:off x="152400" y="161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20" name="Rectangle 7">
            <a:extLst>
              <a:ext uri="{FF2B5EF4-FFF2-40B4-BE49-F238E27FC236}">
                <a16:creationId xmlns:a16="http://schemas.microsoft.com/office/drawing/2014/main" id="{453B471F-57D8-C341-933E-16BB82F88EBD}"/>
              </a:ext>
            </a:extLst>
          </p:cNvPr>
          <p:cNvSpPr>
            <a:spLocks noChangeArrowheads="1"/>
          </p:cNvSpPr>
          <p:nvPr/>
        </p:nvSpPr>
        <p:spPr bwMode="auto">
          <a:xfrm>
            <a:off x="152400"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21" name="図 20">
            <a:extLst>
              <a:ext uri="{FF2B5EF4-FFF2-40B4-BE49-F238E27FC236}">
                <a16:creationId xmlns:a16="http://schemas.microsoft.com/office/drawing/2014/main" id="{223AD1C2-2128-FC4A-A392-CBFAEA7132E9}"/>
              </a:ext>
            </a:extLst>
          </p:cNvPr>
          <p:cNvPicPr>
            <a:picLocks noChangeAspect="1"/>
          </p:cNvPicPr>
          <p:nvPr/>
        </p:nvPicPr>
        <p:blipFill rotWithShape="1">
          <a:blip r:embed="rId3"/>
          <a:srcRect t="6065" b="11865"/>
          <a:stretch/>
        </p:blipFill>
        <p:spPr>
          <a:xfrm>
            <a:off x="349923" y="1348741"/>
            <a:ext cx="11492154" cy="5140550"/>
          </a:xfrm>
          <a:prstGeom prst="rect">
            <a:avLst/>
          </a:prstGeom>
        </p:spPr>
      </p:pic>
    </p:spTree>
    <p:extLst>
      <p:ext uri="{BB962C8B-B14F-4D97-AF65-F5344CB8AC3E}">
        <p14:creationId xmlns:p14="http://schemas.microsoft.com/office/powerpoint/2010/main" val="32328813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0D5753-37C3-5A49-A6DA-45598929183C}"/>
              </a:ext>
            </a:extLst>
          </p:cNvPr>
          <p:cNvSpPr>
            <a:spLocks noGrp="1"/>
          </p:cNvSpPr>
          <p:nvPr>
            <p:ph type="title"/>
          </p:nvPr>
        </p:nvSpPr>
        <p:spPr>
          <a:xfrm>
            <a:off x="349923" y="68897"/>
            <a:ext cx="10515600" cy="1325563"/>
          </a:xfrm>
        </p:spPr>
        <p:txBody>
          <a:bodyPr/>
          <a:lstStyle/>
          <a:p>
            <a:r>
              <a:rPr kumimoji="1" lang="ja-JP" altLang="en-US" b="1">
                <a:solidFill>
                  <a:srgbClr val="E06A00"/>
                </a:solidFill>
              </a:rPr>
              <a:t>特徴点→マグロ、体型→カワハギ</a:t>
            </a:r>
          </a:p>
        </p:txBody>
      </p:sp>
      <p:sp>
        <p:nvSpPr>
          <p:cNvPr id="3" name="Rectangle 5">
            <a:extLst>
              <a:ext uri="{FF2B5EF4-FFF2-40B4-BE49-F238E27FC236}">
                <a16:creationId xmlns:a16="http://schemas.microsoft.com/office/drawing/2014/main" id="{E2B2A3FA-59FC-B94B-8451-5FD87D9B6B3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4" name="Rectangle 6">
            <a:extLst>
              <a:ext uri="{FF2B5EF4-FFF2-40B4-BE49-F238E27FC236}">
                <a16:creationId xmlns:a16="http://schemas.microsoft.com/office/drawing/2014/main" id="{400F45FB-422A-094D-A89E-BD181580179C}"/>
              </a:ext>
            </a:extLst>
          </p:cNvPr>
          <p:cNvSpPr>
            <a:spLocks noChangeArrowheads="1"/>
          </p:cNvSpPr>
          <p:nvPr/>
        </p:nvSpPr>
        <p:spPr bwMode="auto">
          <a:xfrm>
            <a:off x="152400" y="172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6" name="Rectangle 5">
            <a:extLst>
              <a:ext uri="{FF2B5EF4-FFF2-40B4-BE49-F238E27FC236}">
                <a16:creationId xmlns:a16="http://schemas.microsoft.com/office/drawing/2014/main" id="{71C9C2B2-48A1-B74A-B699-EC03701615F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7" name="Rectangle 6">
            <a:extLst>
              <a:ext uri="{FF2B5EF4-FFF2-40B4-BE49-F238E27FC236}">
                <a16:creationId xmlns:a16="http://schemas.microsoft.com/office/drawing/2014/main" id="{A91C9D25-D9E8-7C4A-BCE8-7E5A08B95AF2}"/>
              </a:ext>
            </a:extLst>
          </p:cNvPr>
          <p:cNvSpPr>
            <a:spLocks noChangeArrowheads="1"/>
          </p:cNvSpPr>
          <p:nvPr/>
        </p:nvSpPr>
        <p:spPr bwMode="auto">
          <a:xfrm>
            <a:off x="152400" y="1358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8" name="Rectangle 7">
            <a:extLst>
              <a:ext uri="{FF2B5EF4-FFF2-40B4-BE49-F238E27FC236}">
                <a16:creationId xmlns:a16="http://schemas.microsoft.com/office/drawing/2014/main" id="{57D25B3A-0E37-6845-BA0A-43C30B94D000}"/>
              </a:ext>
            </a:extLst>
          </p:cNvPr>
          <p:cNvSpPr>
            <a:spLocks noChangeArrowheads="1"/>
          </p:cNvSpPr>
          <p:nvPr/>
        </p:nvSpPr>
        <p:spPr bwMode="auto">
          <a:xfrm>
            <a:off x="152400" y="4978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9" name="Rectangle 5">
            <a:extLst>
              <a:ext uri="{FF2B5EF4-FFF2-40B4-BE49-F238E27FC236}">
                <a16:creationId xmlns:a16="http://schemas.microsoft.com/office/drawing/2014/main" id="{3CD18FD5-0B6E-CE40-B019-DCD24E2D3D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0" name="Rectangle 6">
            <a:extLst>
              <a:ext uri="{FF2B5EF4-FFF2-40B4-BE49-F238E27FC236}">
                <a16:creationId xmlns:a16="http://schemas.microsoft.com/office/drawing/2014/main" id="{24AAE12D-9FCA-884A-934D-AFFB605C32DC}"/>
              </a:ext>
            </a:extLst>
          </p:cNvPr>
          <p:cNvSpPr>
            <a:spLocks noChangeArrowheads="1"/>
          </p:cNvSpPr>
          <p:nvPr/>
        </p:nvSpPr>
        <p:spPr bwMode="auto">
          <a:xfrm>
            <a:off x="152400" y="1308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1" name="Rectangle 7">
            <a:extLst>
              <a:ext uri="{FF2B5EF4-FFF2-40B4-BE49-F238E27FC236}">
                <a16:creationId xmlns:a16="http://schemas.microsoft.com/office/drawing/2014/main" id="{320CB5FC-A9E0-B34F-9837-714423B895A9}"/>
              </a:ext>
            </a:extLst>
          </p:cNvPr>
          <p:cNvSpPr>
            <a:spLocks noChangeArrowheads="1"/>
          </p:cNvSpPr>
          <p:nvPr/>
        </p:nvSpPr>
        <p:spPr bwMode="auto">
          <a:xfrm>
            <a:off x="152400" y="469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2" name="Rectangle 5">
            <a:extLst>
              <a:ext uri="{FF2B5EF4-FFF2-40B4-BE49-F238E27FC236}">
                <a16:creationId xmlns:a16="http://schemas.microsoft.com/office/drawing/2014/main" id="{CAD77C40-BB1B-C04E-899C-F079D906772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3" name="Rectangle 6">
            <a:extLst>
              <a:ext uri="{FF2B5EF4-FFF2-40B4-BE49-F238E27FC236}">
                <a16:creationId xmlns:a16="http://schemas.microsoft.com/office/drawing/2014/main" id="{37C23FE4-ACC1-7445-9FA0-74CD5E2D7EDC}"/>
              </a:ext>
            </a:extLst>
          </p:cNvPr>
          <p:cNvSpPr>
            <a:spLocks noChangeArrowheads="1"/>
          </p:cNvSpPr>
          <p:nvPr/>
        </p:nvSpPr>
        <p:spPr bwMode="auto">
          <a:xfrm>
            <a:off x="152400" y="1485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4" name="Rectangle 7">
            <a:extLst>
              <a:ext uri="{FF2B5EF4-FFF2-40B4-BE49-F238E27FC236}">
                <a16:creationId xmlns:a16="http://schemas.microsoft.com/office/drawing/2014/main" id="{6FE9D95F-7BAB-3D4D-892B-7A5424D2D539}"/>
              </a:ext>
            </a:extLst>
          </p:cNvPr>
          <p:cNvSpPr>
            <a:spLocks noChangeArrowheads="1"/>
          </p:cNvSpPr>
          <p:nvPr/>
        </p:nvSpPr>
        <p:spPr bwMode="auto">
          <a:xfrm>
            <a:off x="152400" y="486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5" name="Rectangle 5">
            <a:extLst>
              <a:ext uri="{FF2B5EF4-FFF2-40B4-BE49-F238E27FC236}">
                <a16:creationId xmlns:a16="http://schemas.microsoft.com/office/drawing/2014/main" id="{58C83AD3-D7A1-1C43-BB6F-61DFF9E8DE9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6" name="Rectangle 6">
            <a:extLst>
              <a:ext uri="{FF2B5EF4-FFF2-40B4-BE49-F238E27FC236}">
                <a16:creationId xmlns:a16="http://schemas.microsoft.com/office/drawing/2014/main" id="{235DBA31-49AA-F043-915A-E8E5E2564B75}"/>
              </a:ext>
            </a:extLst>
          </p:cNvPr>
          <p:cNvSpPr>
            <a:spLocks noChangeArrowheads="1"/>
          </p:cNvSpPr>
          <p:nvPr/>
        </p:nvSpPr>
        <p:spPr bwMode="auto">
          <a:xfrm>
            <a:off x="152400" y="157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19" name="Rectangle 6">
            <a:extLst>
              <a:ext uri="{FF2B5EF4-FFF2-40B4-BE49-F238E27FC236}">
                <a16:creationId xmlns:a16="http://schemas.microsoft.com/office/drawing/2014/main" id="{2387CE14-526C-B447-8619-4A03C786242E}"/>
              </a:ext>
            </a:extLst>
          </p:cNvPr>
          <p:cNvSpPr>
            <a:spLocks noChangeArrowheads="1"/>
          </p:cNvSpPr>
          <p:nvPr/>
        </p:nvSpPr>
        <p:spPr bwMode="auto">
          <a:xfrm>
            <a:off x="152400" y="16129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sp>
        <p:nvSpPr>
          <p:cNvPr id="20" name="Rectangle 7">
            <a:extLst>
              <a:ext uri="{FF2B5EF4-FFF2-40B4-BE49-F238E27FC236}">
                <a16:creationId xmlns:a16="http://schemas.microsoft.com/office/drawing/2014/main" id="{453B471F-57D8-C341-933E-16BB82F88EBD}"/>
              </a:ext>
            </a:extLst>
          </p:cNvPr>
          <p:cNvSpPr>
            <a:spLocks noChangeArrowheads="1"/>
          </p:cNvSpPr>
          <p:nvPr/>
        </p:nvSpPr>
        <p:spPr bwMode="auto">
          <a:xfrm>
            <a:off x="152400" y="508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pic>
        <p:nvPicPr>
          <p:cNvPr id="23" name="図 22" descr="魚 が含まれている画像&#10;&#10;自動的に生成された説明">
            <a:extLst>
              <a:ext uri="{FF2B5EF4-FFF2-40B4-BE49-F238E27FC236}">
                <a16:creationId xmlns:a16="http://schemas.microsoft.com/office/drawing/2014/main" id="{6D433448-3CA7-7740-87D6-358F5D68520D}"/>
              </a:ext>
            </a:extLst>
          </p:cNvPr>
          <p:cNvPicPr>
            <a:picLocks noChangeAspect="1"/>
          </p:cNvPicPr>
          <p:nvPr/>
        </p:nvPicPr>
        <p:blipFill>
          <a:blip r:embed="rId3"/>
          <a:stretch>
            <a:fillRect/>
          </a:stretch>
        </p:blipFill>
        <p:spPr>
          <a:xfrm>
            <a:off x="349923" y="2406590"/>
            <a:ext cx="8293315" cy="3508233"/>
          </a:xfrm>
          <a:prstGeom prst="rect">
            <a:avLst/>
          </a:prstGeom>
        </p:spPr>
      </p:pic>
      <p:pic>
        <p:nvPicPr>
          <p:cNvPr id="25" name="図 24">
            <a:extLst>
              <a:ext uri="{FF2B5EF4-FFF2-40B4-BE49-F238E27FC236}">
                <a16:creationId xmlns:a16="http://schemas.microsoft.com/office/drawing/2014/main" id="{448368DF-76B6-C645-93E3-DBC502CA4E9D}"/>
              </a:ext>
            </a:extLst>
          </p:cNvPr>
          <p:cNvPicPr>
            <a:picLocks noChangeAspect="1"/>
          </p:cNvPicPr>
          <p:nvPr/>
        </p:nvPicPr>
        <p:blipFill rotWithShape="1">
          <a:blip r:embed="rId4"/>
          <a:srcRect t="7671"/>
          <a:stretch/>
        </p:blipFill>
        <p:spPr>
          <a:xfrm>
            <a:off x="8643237" y="2406590"/>
            <a:ext cx="2992933" cy="3508230"/>
          </a:xfrm>
          <a:prstGeom prst="rect">
            <a:avLst/>
          </a:prstGeom>
        </p:spPr>
      </p:pic>
    </p:spTree>
    <p:extLst>
      <p:ext uri="{BB962C8B-B14F-4D97-AF65-F5344CB8AC3E}">
        <p14:creationId xmlns:p14="http://schemas.microsoft.com/office/powerpoint/2010/main" val="3023388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a:extLst>
              <a:ext uri="{FF2B5EF4-FFF2-40B4-BE49-F238E27FC236}">
                <a16:creationId xmlns:a16="http://schemas.microsoft.com/office/drawing/2014/main" id="{8CEFBADE-E220-714E-8C69-B38A1C2EBBA6}"/>
              </a:ext>
            </a:extLst>
          </p:cNvPr>
          <p:cNvSpPr/>
          <p:nvPr/>
        </p:nvSpPr>
        <p:spPr>
          <a:xfrm>
            <a:off x="357906" y="1232452"/>
            <a:ext cx="11476188" cy="5469836"/>
          </a:xfrm>
          <a:prstGeom prst="roundRect">
            <a:avLst>
              <a:gd name="adj" fmla="val 10340"/>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B77C7F23-D055-6D48-A4F1-B3D2B93042D0}"/>
              </a:ext>
            </a:extLst>
          </p:cNvPr>
          <p:cNvSpPr/>
          <p:nvPr/>
        </p:nvSpPr>
        <p:spPr>
          <a:xfrm>
            <a:off x="5401458" y="1446562"/>
            <a:ext cx="6192778" cy="50793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77F66C33-D958-6C41-B524-BBDDA756258F}"/>
              </a:ext>
            </a:extLst>
          </p:cNvPr>
          <p:cNvSpPr/>
          <p:nvPr/>
        </p:nvSpPr>
        <p:spPr>
          <a:xfrm>
            <a:off x="724787" y="2302729"/>
            <a:ext cx="3556859" cy="42231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E86219D-BE6A-F64D-98B0-AB1754129DE5}"/>
              </a:ext>
            </a:extLst>
          </p:cNvPr>
          <p:cNvSpPr>
            <a:spLocks noGrp="1"/>
          </p:cNvSpPr>
          <p:nvPr>
            <p:ph type="title"/>
          </p:nvPr>
        </p:nvSpPr>
        <p:spPr>
          <a:xfrm>
            <a:off x="574088" y="120999"/>
            <a:ext cx="10515600" cy="1325563"/>
          </a:xfrm>
        </p:spPr>
        <p:txBody>
          <a:bodyPr/>
          <a:lstStyle/>
          <a:p>
            <a:r>
              <a:rPr kumimoji="1" lang="ja-JP" altLang="en-US" b="1">
                <a:solidFill>
                  <a:srgbClr val="E06A00"/>
                </a:solidFill>
              </a:rPr>
              <a:t>使用技術</a:t>
            </a:r>
          </a:p>
        </p:txBody>
      </p:sp>
      <p:sp>
        <p:nvSpPr>
          <p:cNvPr id="5" name="テキスト ボックス 4">
            <a:extLst>
              <a:ext uri="{FF2B5EF4-FFF2-40B4-BE49-F238E27FC236}">
                <a16:creationId xmlns:a16="http://schemas.microsoft.com/office/drawing/2014/main" id="{A0EEDC44-8DE5-DE4F-B817-AE7A471A7547}"/>
              </a:ext>
            </a:extLst>
          </p:cNvPr>
          <p:cNvSpPr txBox="1"/>
          <p:nvPr/>
        </p:nvSpPr>
        <p:spPr>
          <a:xfrm>
            <a:off x="724787" y="1437117"/>
            <a:ext cx="3163027" cy="646331"/>
          </a:xfrm>
          <a:prstGeom prst="rect">
            <a:avLst/>
          </a:prstGeom>
          <a:noFill/>
        </p:spPr>
        <p:txBody>
          <a:bodyPr wrap="square" rtlCol="0">
            <a:spAutoFit/>
          </a:bodyPr>
          <a:lstStyle/>
          <a:p>
            <a:r>
              <a:rPr lang="en-US" altLang="ja-JP" sz="3600" b="1" dirty="0">
                <a:solidFill>
                  <a:srgbClr val="454F61"/>
                </a:solidFill>
              </a:rPr>
              <a:t>HTML</a:t>
            </a:r>
            <a:endParaRPr kumimoji="1" lang="ja-JP" altLang="en-US" sz="3600" b="1">
              <a:solidFill>
                <a:srgbClr val="454F61"/>
              </a:solidFill>
            </a:endParaRPr>
          </a:p>
        </p:txBody>
      </p:sp>
      <p:pic>
        <p:nvPicPr>
          <p:cNvPr id="14" name="図 13" descr="テキスト&#10;&#10;自動的に生成された説明">
            <a:extLst>
              <a:ext uri="{FF2B5EF4-FFF2-40B4-BE49-F238E27FC236}">
                <a16:creationId xmlns:a16="http://schemas.microsoft.com/office/drawing/2014/main" id="{57305AC7-4B8E-F74F-9650-052405F63FBD}"/>
              </a:ext>
            </a:extLst>
          </p:cNvPr>
          <p:cNvPicPr>
            <a:picLocks noChangeAspect="1"/>
          </p:cNvPicPr>
          <p:nvPr/>
        </p:nvPicPr>
        <p:blipFill rotWithShape="1">
          <a:blip r:embed="rId3"/>
          <a:srcRect r="40887" b="36839"/>
          <a:stretch/>
        </p:blipFill>
        <p:spPr>
          <a:xfrm>
            <a:off x="999307" y="3360412"/>
            <a:ext cx="2977979" cy="2552948"/>
          </a:xfrm>
          <a:prstGeom prst="rect">
            <a:avLst/>
          </a:prstGeom>
        </p:spPr>
      </p:pic>
      <p:pic>
        <p:nvPicPr>
          <p:cNvPr id="16" name="図 15" descr="グラフィカル ユーザー インターフェイス, テキスト&#10;&#10;自動的に生成された説明">
            <a:extLst>
              <a:ext uri="{FF2B5EF4-FFF2-40B4-BE49-F238E27FC236}">
                <a16:creationId xmlns:a16="http://schemas.microsoft.com/office/drawing/2014/main" id="{45640D96-CC58-9E4A-88C8-96A15D5CB12C}"/>
              </a:ext>
            </a:extLst>
          </p:cNvPr>
          <p:cNvPicPr>
            <a:picLocks noChangeAspect="1"/>
          </p:cNvPicPr>
          <p:nvPr/>
        </p:nvPicPr>
        <p:blipFill rotWithShape="1">
          <a:blip r:embed="rId4"/>
          <a:srcRect r="34451" b="45499"/>
          <a:stretch/>
        </p:blipFill>
        <p:spPr>
          <a:xfrm>
            <a:off x="5780023" y="2162741"/>
            <a:ext cx="5525522" cy="3942788"/>
          </a:xfrm>
          <a:prstGeom prst="rect">
            <a:avLst/>
          </a:prstGeom>
        </p:spPr>
      </p:pic>
      <p:sp>
        <p:nvSpPr>
          <p:cNvPr id="21" name="テキスト ボックス 20">
            <a:extLst>
              <a:ext uri="{FF2B5EF4-FFF2-40B4-BE49-F238E27FC236}">
                <a16:creationId xmlns:a16="http://schemas.microsoft.com/office/drawing/2014/main" id="{F1B7ED9A-3D83-2441-B445-06D3E816682F}"/>
              </a:ext>
            </a:extLst>
          </p:cNvPr>
          <p:cNvSpPr txBox="1"/>
          <p:nvPr/>
        </p:nvSpPr>
        <p:spPr>
          <a:xfrm>
            <a:off x="7239450" y="1560228"/>
            <a:ext cx="2698175" cy="523220"/>
          </a:xfrm>
          <a:prstGeom prst="rect">
            <a:avLst/>
          </a:prstGeom>
          <a:noFill/>
        </p:spPr>
        <p:txBody>
          <a:bodyPr wrap="none" rtlCol="0">
            <a:spAutoFit/>
          </a:bodyPr>
          <a:lstStyle/>
          <a:p>
            <a:r>
              <a:rPr kumimoji="1" lang="ja-JP" altLang="en-US" sz="2800">
                <a:solidFill>
                  <a:srgbClr val="454F61"/>
                </a:solidFill>
              </a:rPr>
              <a:t>ウェブブラウザ</a:t>
            </a:r>
          </a:p>
        </p:txBody>
      </p:sp>
      <p:sp>
        <p:nvSpPr>
          <p:cNvPr id="27" name="テキスト ボックス 26">
            <a:extLst>
              <a:ext uri="{FF2B5EF4-FFF2-40B4-BE49-F238E27FC236}">
                <a16:creationId xmlns:a16="http://schemas.microsoft.com/office/drawing/2014/main" id="{2117745F-CD02-0043-AE30-162F15D0F742}"/>
              </a:ext>
            </a:extLst>
          </p:cNvPr>
          <p:cNvSpPr txBox="1"/>
          <p:nvPr/>
        </p:nvSpPr>
        <p:spPr>
          <a:xfrm>
            <a:off x="1827904" y="2517698"/>
            <a:ext cx="1261884" cy="523220"/>
          </a:xfrm>
          <a:prstGeom prst="rect">
            <a:avLst/>
          </a:prstGeom>
          <a:noFill/>
        </p:spPr>
        <p:txBody>
          <a:bodyPr wrap="none" rtlCol="0">
            <a:spAutoFit/>
          </a:bodyPr>
          <a:lstStyle/>
          <a:p>
            <a:r>
              <a:rPr lang="ja-JP" altLang="en-US" sz="2800">
                <a:solidFill>
                  <a:srgbClr val="454F61"/>
                </a:solidFill>
              </a:rPr>
              <a:t>コード</a:t>
            </a:r>
            <a:endParaRPr kumimoji="1" lang="ja-JP" altLang="en-US" sz="2800">
              <a:solidFill>
                <a:srgbClr val="454F61"/>
              </a:solidFill>
            </a:endParaRPr>
          </a:p>
        </p:txBody>
      </p:sp>
      <p:sp>
        <p:nvSpPr>
          <p:cNvPr id="29" name="右矢印 28">
            <a:extLst>
              <a:ext uri="{FF2B5EF4-FFF2-40B4-BE49-F238E27FC236}">
                <a16:creationId xmlns:a16="http://schemas.microsoft.com/office/drawing/2014/main" id="{9F2BD35F-C4D6-C64F-BC5B-42D9947154BF}"/>
              </a:ext>
            </a:extLst>
          </p:cNvPr>
          <p:cNvSpPr/>
          <p:nvPr/>
        </p:nvSpPr>
        <p:spPr>
          <a:xfrm>
            <a:off x="4423869" y="4529768"/>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a:extLst>
              <a:ext uri="{FF2B5EF4-FFF2-40B4-BE49-F238E27FC236}">
                <a16:creationId xmlns:a16="http://schemas.microsoft.com/office/drawing/2014/main" id="{3FFAFA97-8F48-BF47-976E-C74A8C7AE763}"/>
              </a:ext>
            </a:extLst>
          </p:cNvPr>
          <p:cNvSpPr/>
          <p:nvPr/>
        </p:nvSpPr>
        <p:spPr>
          <a:xfrm rot="10800000">
            <a:off x="4372969" y="4028628"/>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07882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a:extLst>
              <a:ext uri="{FF2B5EF4-FFF2-40B4-BE49-F238E27FC236}">
                <a16:creationId xmlns:a16="http://schemas.microsoft.com/office/drawing/2014/main" id="{8CEFBADE-E220-714E-8C69-B38A1C2EBBA6}"/>
              </a:ext>
            </a:extLst>
          </p:cNvPr>
          <p:cNvSpPr/>
          <p:nvPr/>
        </p:nvSpPr>
        <p:spPr>
          <a:xfrm>
            <a:off x="357906" y="1232452"/>
            <a:ext cx="11476188" cy="5469836"/>
          </a:xfrm>
          <a:prstGeom prst="roundRect">
            <a:avLst>
              <a:gd name="adj" fmla="val 10340"/>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B77C7F23-D055-6D48-A4F1-B3D2B93042D0}"/>
              </a:ext>
            </a:extLst>
          </p:cNvPr>
          <p:cNvSpPr/>
          <p:nvPr/>
        </p:nvSpPr>
        <p:spPr>
          <a:xfrm>
            <a:off x="5401458" y="1446562"/>
            <a:ext cx="6192778" cy="50793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77F66C33-D958-6C41-B524-BBDDA756258F}"/>
              </a:ext>
            </a:extLst>
          </p:cNvPr>
          <p:cNvSpPr/>
          <p:nvPr/>
        </p:nvSpPr>
        <p:spPr>
          <a:xfrm>
            <a:off x="724787" y="2302729"/>
            <a:ext cx="3556859" cy="42231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E86219D-BE6A-F64D-98B0-AB1754129DE5}"/>
              </a:ext>
            </a:extLst>
          </p:cNvPr>
          <p:cNvSpPr>
            <a:spLocks noGrp="1"/>
          </p:cNvSpPr>
          <p:nvPr>
            <p:ph type="title"/>
          </p:nvPr>
        </p:nvSpPr>
        <p:spPr>
          <a:xfrm>
            <a:off x="574088" y="120999"/>
            <a:ext cx="10515600" cy="1325563"/>
          </a:xfrm>
        </p:spPr>
        <p:txBody>
          <a:bodyPr/>
          <a:lstStyle/>
          <a:p>
            <a:r>
              <a:rPr kumimoji="1" lang="ja-JP" altLang="en-US" b="1">
                <a:solidFill>
                  <a:srgbClr val="E06A00"/>
                </a:solidFill>
              </a:rPr>
              <a:t>使用技術</a:t>
            </a:r>
          </a:p>
        </p:txBody>
      </p:sp>
      <p:sp>
        <p:nvSpPr>
          <p:cNvPr id="21" name="テキスト ボックス 20">
            <a:extLst>
              <a:ext uri="{FF2B5EF4-FFF2-40B4-BE49-F238E27FC236}">
                <a16:creationId xmlns:a16="http://schemas.microsoft.com/office/drawing/2014/main" id="{F1B7ED9A-3D83-2441-B445-06D3E816682F}"/>
              </a:ext>
            </a:extLst>
          </p:cNvPr>
          <p:cNvSpPr txBox="1"/>
          <p:nvPr/>
        </p:nvSpPr>
        <p:spPr>
          <a:xfrm>
            <a:off x="7239450" y="1560228"/>
            <a:ext cx="2698175" cy="523220"/>
          </a:xfrm>
          <a:prstGeom prst="rect">
            <a:avLst/>
          </a:prstGeom>
          <a:noFill/>
        </p:spPr>
        <p:txBody>
          <a:bodyPr wrap="none" rtlCol="0">
            <a:spAutoFit/>
          </a:bodyPr>
          <a:lstStyle/>
          <a:p>
            <a:r>
              <a:rPr kumimoji="1" lang="ja-JP" altLang="en-US" sz="2800">
                <a:solidFill>
                  <a:srgbClr val="454F61"/>
                </a:solidFill>
              </a:rPr>
              <a:t>ウェブブラウザ</a:t>
            </a:r>
          </a:p>
        </p:txBody>
      </p:sp>
      <p:sp>
        <p:nvSpPr>
          <p:cNvPr id="27" name="テキスト ボックス 26">
            <a:extLst>
              <a:ext uri="{FF2B5EF4-FFF2-40B4-BE49-F238E27FC236}">
                <a16:creationId xmlns:a16="http://schemas.microsoft.com/office/drawing/2014/main" id="{2117745F-CD02-0043-AE30-162F15D0F742}"/>
              </a:ext>
            </a:extLst>
          </p:cNvPr>
          <p:cNvSpPr txBox="1"/>
          <p:nvPr/>
        </p:nvSpPr>
        <p:spPr>
          <a:xfrm>
            <a:off x="1827904" y="2517698"/>
            <a:ext cx="1261884" cy="523220"/>
          </a:xfrm>
          <a:prstGeom prst="rect">
            <a:avLst/>
          </a:prstGeom>
          <a:noFill/>
        </p:spPr>
        <p:txBody>
          <a:bodyPr wrap="none" rtlCol="0">
            <a:spAutoFit/>
          </a:bodyPr>
          <a:lstStyle/>
          <a:p>
            <a:r>
              <a:rPr lang="ja-JP" altLang="en-US" sz="2800">
                <a:solidFill>
                  <a:srgbClr val="454F61"/>
                </a:solidFill>
              </a:rPr>
              <a:t>コード</a:t>
            </a:r>
            <a:endParaRPr kumimoji="1" lang="ja-JP" altLang="en-US" sz="2800">
              <a:solidFill>
                <a:srgbClr val="454F61"/>
              </a:solidFill>
            </a:endParaRPr>
          </a:p>
        </p:txBody>
      </p:sp>
      <p:sp>
        <p:nvSpPr>
          <p:cNvPr id="29" name="右矢印 28">
            <a:extLst>
              <a:ext uri="{FF2B5EF4-FFF2-40B4-BE49-F238E27FC236}">
                <a16:creationId xmlns:a16="http://schemas.microsoft.com/office/drawing/2014/main" id="{9F2BD35F-C4D6-C64F-BC5B-42D9947154BF}"/>
              </a:ext>
            </a:extLst>
          </p:cNvPr>
          <p:cNvSpPr/>
          <p:nvPr/>
        </p:nvSpPr>
        <p:spPr>
          <a:xfrm>
            <a:off x="4423869" y="4529768"/>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a:extLst>
              <a:ext uri="{FF2B5EF4-FFF2-40B4-BE49-F238E27FC236}">
                <a16:creationId xmlns:a16="http://schemas.microsoft.com/office/drawing/2014/main" id="{3FFAFA97-8F48-BF47-976E-C74A8C7AE763}"/>
              </a:ext>
            </a:extLst>
          </p:cNvPr>
          <p:cNvSpPr/>
          <p:nvPr/>
        </p:nvSpPr>
        <p:spPr>
          <a:xfrm rot="10800000">
            <a:off x="4372969" y="4028628"/>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85C625D-E7C7-434F-920F-932DADAEBD83}"/>
              </a:ext>
            </a:extLst>
          </p:cNvPr>
          <p:cNvSpPr txBox="1"/>
          <p:nvPr/>
        </p:nvSpPr>
        <p:spPr>
          <a:xfrm>
            <a:off x="724787" y="1437117"/>
            <a:ext cx="3163027" cy="646331"/>
          </a:xfrm>
          <a:prstGeom prst="rect">
            <a:avLst/>
          </a:prstGeom>
          <a:noFill/>
        </p:spPr>
        <p:txBody>
          <a:bodyPr wrap="square" rtlCol="0">
            <a:spAutoFit/>
          </a:bodyPr>
          <a:lstStyle/>
          <a:p>
            <a:r>
              <a:rPr lang="en-US" altLang="ja-JP" sz="3600" b="1" dirty="0">
                <a:solidFill>
                  <a:srgbClr val="454F61"/>
                </a:solidFill>
              </a:rPr>
              <a:t>HTML+CSS</a:t>
            </a:r>
            <a:endParaRPr kumimoji="1" lang="ja-JP" altLang="en-US" sz="3600" b="1">
              <a:solidFill>
                <a:srgbClr val="454F61"/>
              </a:solidFill>
            </a:endParaRPr>
          </a:p>
        </p:txBody>
      </p:sp>
      <p:pic>
        <p:nvPicPr>
          <p:cNvPr id="15" name="図 14" descr="グラフィカル ユーザー インターフェイス, Web サイト&#10;&#10;自動的に生成された説明">
            <a:extLst>
              <a:ext uri="{FF2B5EF4-FFF2-40B4-BE49-F238E27FC236}">
                <a16:creationId xmlns:a16="http://schemas.microsoft.com/office/drawing/2014/main" id="{8E1D23E2-ABAD-BB4D-8B50-2C3700FDFB28}"/>
              </a:ext>
            </a:extLst>
          </p:cNvPr>
          <p:cNvPicPr>
            <a:picLocks noChangeAspect="1"/>
          </p:cNvPicPr>
          <p:nvPr/>
        </p:nvPicPr>
        <p:blipFill rotWithShape="1">
          <a:blip r:embed="rId3"/>
          <a:srcRect l="15491" r="19031" b="39209"/>
          <a:stretch/>
        </p:blipFill>
        <p:spPr>
          <a:xfrm>
            <a:off x="5562121" y="2898716"/>
            <a:ext cx="5887507" cy="2998810"/>
          </a:xfrm>
          <a:prstGeom prst="rect">
            <a:avLst/>
          </a:prstGeom>
        </p:spPr>
      </p:pic>
      <p:pic>
        <p:nvPicPr>
          <p:cNvPr id="17" name="図 16" descr="テキスト&#10;&#10;自動的に生成された説明">
            <a:extLst>
              <a:ext uri="{FF2B5EF4-FFF2-40B4-BE49-F238E27FC236}">
                <a16:creationId xmlns:a16="http://schemas.microsoft.com/office/drawing/2014/main" id="{4A37F3B3-A274-C749-9D6C-4E71998DC781}"/>
              </a:ext>
            </a:extLst>
          </p:cNvPr>
          <p:cNvPicPr>
            <a:picLocks noChangeAspect="1"/>
          </p:cNvPicPr>
          <p:nvPr/>
        </p:nvPicPr>
        <p:blipFill rotWithShape="1">
          <a:blip r:embed="rId4"/>
          <a:srcRect r="27353" b="36839"/>
          <a:stretch/>
        </p:blipFill>
        <p:spPr>
          <a:xfrm>
            <a:off x="833078" y="4262282"/>
            <a:ext cx="721906" cy="745983"/>
          </a:xfrm>
          <a:prstGeom prst="rect">
            <a:avLst/>
          </a:prstGeom>
        </p:spPr>
      </p:pic>
      <p:sp>
        <p:nvSpPr>
          <p:cNvPr id="18" name="正方形/長方形 17">
            <a:extLst>
              <a:ext uri="{FF2B5EF4-FFF2-40B4-BE49-F238E27FC236}">
                <a16:creationId xmlns:a16="http://schemas.microsoft.com/office/drawing/2014/main" id="{2DBD1EB7-4E1F-AD47-AA39-8974234F00C7}"/>
              </a:ext>
            </a:extLst>
          </p:cNvPr>
          <p:cNvSpPr/>
          <p:nvPr/>
        </p:nvSpPr>
        <p:spPr>
          <a:xfrm>
            <a:off x="1554565" y="4347688"/>
            <a:ext cx="489236" cy="584775"/>
          </a:xfrm>
          <a:prstGeom prst="rect">
            <a:avLst/>
          </a:prstGeom>
        </p:spPr>
        <p:txBody>
          <a:bodyPr wrap="none">
            <a:spAutoFit/>
          </a:bodyPr>
          <a:lstStyle/>
          <a:p>
            <a:r>
              <a:rPr lang="en-US" altLang="ja-JP" sz="3200" b="1" dirty="0">
                <a:solidFill>
                  <a:srgbClr val="454F61"/>
                </a:solidFill>
              </a:rPr>
              <a:t>+</a:t>
            </a:r>
            <a:endParaRPr lang="ja-JP" altLang="en-US" sz="3200"/>
          </a:p>
        </p:txBody>
      </p:sp>
      <p:pic>
        <p:nvPicPr>
          <p:cNvPr id="19" name="図 18" descr="テキスト&#10;&#10;自動的に生成された説明">
            <a:extLst>
              <a:ext uri="{FF2B5EF4-FFF2-40B4-BE49-F238E27FC236}">
                <a16:creationId xmlns:a16="http://schemas.microsoft.com/office/drawing/2014/main" id="{D27F187D-3411-9A45-8303-B6E40988FD32}"/>
              </a:ext>
            </a:extLst>
          </p:cNvPr>
          <p:cNvPicPr>
            <a:picLocks noChangeAspect="1"/>
          </p:cNvPicPr>
          <p:nvPr/>
        </p:nvPicPr>
        <p:blipFill rotWithShape="1">
          <a:blip r:embed="rId5"/>
          <a:srcRect l="1" t="14868" r="43006" b="43868"/>
          <a:stretch/>
        </p:blipFill>
        <p:spPr>
          <a:xfrm>
            <a:off x="2020695" y="3698066"/>
            <a:ext cx="2150260" cy="1874413"/>
          </a:xfrm>
          <a:prstGeom prst="rect">
            <a:avLst/>
          </a:prstGeom>
        </p:spPr>
      </p:pic>
    </p:spTree>
    <p:extLst>
      <p:ext uri="{BB962C8B-B14F-4D97-AF65-F5344CB8AC3E}">
        <p14:creationId xmlns:p14="http://schemas.microsoft.com/office/powerpoint/2010/main" val="1653650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角丸四角形 22">
            <a:extLst>
              <a:ext uri="{FF2B5EF4-FFF2-40B4-BE49-F238E27FC236}">
                <a16:creationId xmlns:a16="http://schemas.microsoft.com/office/drawing/2014/main" id="{8CEFBADE-E220-714E-8C69-B38A1C2EBBA6}"/>
              </a:ext>
            </a:extLst>
          </p:cNvPr>
          <p:cNvSpPr/>
          <p:nvPr/>
        </p:nvSpPr>
        <p:spPr>
          <a:xfrm>
            <a:off x="357906" y="1232452"/>
            <a:ext cx="11476188" cy="5469836"/>
          </a:xfrm>
          <a:prstGeom prst="roundRect">
            <a:avLst>
              <a:gd name="adj" fmla="val 10340"/>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B77C7F23-D055-6D48-A4F1-B3D2B93042D0}"/>
              </a:ext>
            </a:extLst>
          </p:cNvPr>
          <p:cNvSpPr/>
          <p:nvPr/>
        </p:nvSpPr>
        <p:spPr>
          <a:xfrm>
            <a:off x="5401458" y="2302729"/>
            <a:ext cx="6192778" cy="42231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角丸四角形 24">
            <a:extLst>
              <a:ext uri="{FF2B5EF4-FFF2-40B4-BE49-F238E27FC236}">
                <a16:creationId xmlns:a16="http://schemas.microsoft.com/office/drawing/2014/main" id="{77F66C33-D958-6C41-B524-BBDDA756258F}"/>
              </a:ext>
            </a:extLst>
          </p:cNvPr>
          <p:cNvSpPr/>
          <p:nvPr/>
        </p:nvSpPr>
        <p:spPr>
          <a:xfrm>
            <a:off x="724787" y="2302729"/>
            <a:ext cx="3556859" cy="42231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E86219D-BE6A-F64D-98B0-AB1754129DE5}"/>
              </a:ext>
            </a:extLst>
          </p:cNvPr>
          <p:cNvSpPr>
            <a:spLocks noGrp="1"/>
          </p:cNvSpPr>
          <p:nvPr>
            <p:ph type="title"/>
          </p:nvPr>
        </p:nvSpPr>
        <p:spPr>
          <a:xfrm>
            <a:off x="574088" y="120999"/>
            <a:ext cx="10515600" cy="1325563"/>
          </a:xfrm>
        </p:spPr>
        <p:txBody>
          <a:bodyPr/>
          <a:lstStyle/>
          <a:p>
            <a:r>
              <a:rPr kumimoji="1" lang="ja-JP" altLang="en-US" b="1">
                <a:solidFill>
                  <a:srgbClr val="E06A00"/>
                </a:solidFill>
              </a:rPr>
              <a:t>使用技術</a:t>
            </a:r>
          </a:p>
        </p:txBody>
      </p:sp>
      <p:sp>
        <p:nvSpPr>
          <p:cNvPr id="21" name="テキスト ボックス 20">
            <a:extLst>
              <a:ext uri="{FF2B5EF4-FFF2-40B4-BE49-F238E27FC236}">
                <a16:creationId xmlns:a16="http://schemas.microsoft.com/office/drawing/2014/main" id="{F1B7ED9A-3D83-2441-B445-06D3E816682F}"/>
              </a:ext>
            </a:extLst>
          </p:cNvPr>
          <p:cNvSpPr txBox="1"/>
          <p:nvPr/>
        </p:nvSpPr>
        <p:spPr>
          <a:xfrm>
            <a:off x="7196400" y="2480087"/>
            <a:ext cx="2698175" cy="523220"/>
          </a:xfrm>
          <a:prstGeom prst="rect">
            <a:avLst/>
          </a:prstGeom>
          <a:noFill/>
        </p:spPr>
        <p:txBody>
          <a:bodyPr wrap="none" rtlCol="0">
            <a:spAutoFit/>
          </a:bodyPr>
          <a:lstStyle/>
          <a:p>
            <a:r>
              <a:rPr kumimoji="1" lang="ja-JP" altLang="en-US" sz="2800">
                <a:solidFill>
                  <a:srgbClr val="454F61"/>
                </a:solidFill>
              </a:rPr>
              <a:t>ウェブブラウザ</a:t>
            </a:r>
          </a:p>
        </p:txBody>
      </p:sp>
      <p:sp>
        <p:nvSpPr>
          <p:cNvPr id="27" name="テキスト ボックス 26">
            <a:extLst>
              <a:ext uri="{FF2B5EF4-FFF2-40B4-BE49-F238E27FC236}">
                <a16:creationId xmlns:a16="http://schemas.microsoft.com/office/drawing/2014/main" id="{2117745F-CD02-0043-AE30-162F15D0F742}"/>
              </a:ext>
            </a:extLst>
          </p:cNvPr>
          <p:cNvSpPr txBox="1"/>
          <p:nvPr/>
        </p:nvSpPr>
        <p:spPr>
          <a:xfrm>
            <a:off x="1827904" y="2517698"/>
            <a:ext cx="1261884" cy="523220"/>
          </a:xfrm>
          <a:prstGeom prst="rect">
            <a:avLst/>
          </a:prstGeom>
          <a:noFill/>
        </p:spPr>
        <p:txBody>
          <a:bodyPr wrap="none" rtlCol="0">
            <a:spAutoFit/>
          </a:bodyPr>
          <a:lstStyle/>
          <a:p>
            <a:r>
              <a:rPr lang="ja-JP" altLang="en-US" sz="2800">
                <a:solidFill>
                  <a:srgbClr val="454F61"/>
                </a:solidFill>
              </a:rPr>
              <a:t>コード</a:t>
            </a:r>
            <a:endParaRPr kumimoji="1" lang="ja-JP" altLang="en-US" sz="2800">
              <a:solidFill>
                <a:srgbClr val="454F61"/>
              </a:solidFill>
            </a:endParaRPr>
          </a:p>
        </p:txBody>
      </p:sp>
      <p:sp>
        <p:nvSpPr>
          <p:cNvPr id="29" name="右矢印 28">
            <a:extLst>
              <a:ext uri="{FF2B5EF4-FFF2-40B4-BE49-F238E27FC236}">
                <a16:creationId xmlns:a16="http://schemas.microsoft.com/office/drawing/2014/main" id="{9F2BD35F-C4D6-C64F-BC5B-42D9947154BF}"/>
              </a:ext>
            </a:extLst>
          </p:cNvPr>
          <p:cNvSpPr/>
          <p:nvPr/>
        </p:nvSpPr>
        <p:spPr>
          <a:xfrm>
            <a:off x="4423869" y="4529768"/>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右矢印 31">
            <a:extLst>
              <a:ext uri="{FF2B5EF4-FFF2-40B4-BE49-F238E27FC236}">
                <a16:creationId xmlns:a16="http://schemas.microsoft.com/office/drawing/2014/main" id="{3FFAFA97-8F48-BF47-976E-C74A8C7AE763}"/>
              </a:ext>
            </a:extLst>
          </p:cNvPr>
          <p:cNvSpPr/>
          <p:nvPr/>
        </p:nvSpPr>
        <p:spPr>
          <a:xfrm rot="10800000">
            <a:off x="4372969" y="4028628"/>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7C8B276F-A44E-3E49-870C-29EB54EAB671}"/>
              </a:ext>
            </a:extLst>
          </p:cNvPr>
          <p:cNvSpPr txBox="1"/>
          <p:nvPr/>
        </p:nvSpPr>
        <p:spPr>
          <a:xfrm>
            <a:off x="724787" y="1437117"/>
            <a:ext cx="5792678" cy="646331"/>
          </a:xfrm>
          <a:prstGeom prst="rect">
            <a:avLst/>
          </a:prstGeom>
          <a:noFill/>
        </p:spPr>
        <p:txBody>
          <a:bodyPr wrap="square" rtlCol="0">
            <a:spAutoFit/>
          </a:bodyPr>
          <a:lstStyle/>
          <a:p>
            <a:r>
              <a:rPr lang="en-US" altLang="ja-JP" sz="3600" b="1" dirty="0">
                <a:solidFill>
                  <a:srgbClr val="454F61"/>
                </a:solidFill>
              </a:rPr>
              <a:t>HTML+CSS +JavaScript</a:t>
            </a:r>
            <a:endParaRPr kumimoji="1" lang="ja-JP" altLang="en-US" sz="3600" b="1">
              <a:solidFill>
                <a:srgbClr val="454F61"/>
              </a:solidFill>
            </a:endParaRPr>
          </a:p>
        </p:txBody>
      </p:sp>
      <p:pic>
        <p:nvPicPr>
          <p:cNvPr id="20" name="図 19" descr="グラフィカル ユーザー インターフェイス, アプリケーション, Web サイト&#10;&#10;自動的に生成された説明">
            <a:extLst>
              <a:ext uri="{FF2B5EF4-FFF2-40B4-BE49-F238E27FC236}">
                <a16:creationId xmlns:a16="http://schemas.microsoft.com/office/drawing/2014/main" id="{13C5EDCC-2DA5-284C-9EA5-2195565596F3}"/>
              </a:ext>
            </a:extLst>
          </p:cNvPr>
          <p:cNvPicPr>
            <a:picLocks noChangeAspect="1"/>
          </p:cNvPicPr>
          <p:nvPr/>
        </p:nvPicPr>
        <p:blipFill rotWithShape="1">
          <a:blip r:embed="rId3"/>
          <a:srcRect l="31807" t="23765" r="31471" b="58151"/>
          <a:stretch/>
        </p:blipFill>
        <p:spPr>
          <a:xfrm>
            <a:off x="6037945" y="3222588"/>
            <a:ext cx="5008933" cy="1354144"/>
          </a:xfrm>
          <a:prstGeom prst="rect">
            <a:avLst/>
          </a:prstGeom>
        </p:spPr>
      </p:pic>
      <p:pic>
        <p:nvPicPr>
          <p:cNvPr id="22" name="図 21" descr="グラフィカル ユーザー インターフェイス, アプリケーション&#10;&#10;自動的に生成された説明">
            <a:extLst>
              <a:ext uri="{FF2B5EF4-FFF2-40B4-BE49-F238E27FC236}">
                <a16:creationId xmlns:a16="http://schemas.microsoft.com/office/drawing/2014/main" id="{E1EBE917-815A-E34F-A43D-EB43D0AD631A}"/>
              </a:ext>
            </a:extLst>
          </p:cNvPr>
          <p:cNvPicPr>
            <a:picLocks noChangeAspect="1"/>
          </p:cNvPicPr>
          <p:nvPr/>
        </p:nvPicPr>
        <p:blipFill rotWithShape="1">
          <a:blip r:embed="rId4"/>
          <a:srcRect l="30582" t="-2" r="30984" b="81699"/>
          <a:stretch/>
        </p:blipFill>
        <p:spPr>
          <a:xfrm>
            <a:off x="6083316" y="4813273"/>
            <a:ext cx="4963562" cy="1366636"/>
          </a:xfrm>
          <a:prstGeom prst="rect">
            <a:avLst/>
          </a:prstGeom>
        </p:spPr>
      </p:pic>
      <p:pic>
        <p:nvPicPr>
          <p:cNvPr id="24" name="図 23" descr="テキスト&#10;&#10;自動的に生成された説明">
            <a:extLst>
              <a:ext uri="{FF2B5EF4-FFF2-40B4-BE49-F238E27FC236}">
                <a16:creationId xmlns:a16="http://schemas.microsoft.com/office/drawing/2014/main" id="{8D6771A2-A1C1-0B41-A0D1-CD4D5A244D5D}"/>
              </a:ext>
            </a:extLst>
          </p:cNvPr>
          <p:cNvPicPr>
            <a:picLocks noChangeAspect="1"/>
          </p:cNvPicPr>
          <p:nvPr/>
        </p:nvPicPr>
        <p:blipFill rotWithShape="1">
          <a:blip r:embed="rId5"/>
          <a:srcRect r="27353" b="36839"/>
          <a:stretch/>
        </p:blipFill>
        <p:spPr>
          <a:xfrm>
            <a:off x="1538115" y="3144930"/>
            <a:ext cx="855766" cy="745983"/>
          </a:xfrm>
          <a:prstGeom prst="rect">
            <a:avLst/>
          </a:prstGeom>
        </p:spPr>
      </p:pic>
      <p:pic>
        <p:nvPicPr>
          <p:cNvPr id="26" name="図 25" descr="テキスト&#10;&#10;自動的に生成された説明">
            <a:extLst>
              <a:ext uri="{FF2B5EF4-FFF2-40B4-BE49-F238E27FC236}">
                <a16:creationId xmlns:a16="http://schemas.microsoft.com/office/drawing/2014/main" id="{5AE4D9A5-A724-E648-A393-C44B7C9DD97D}"/>
              </a:ext>
            </a:extLst>
          </p:cNvPr>
          <p:cNvPicPr>
            <a:picLocks noChangeAspect="1"/>
          </p:cNvPicPr>
          <p:nvPr/>
        </p:nvPicPr>
        <p:blipFill rotWithShape="1">
          <a:blip r:embed="rId6"/>
          <a:srcRect l="1" t="14868" r="43006" b="43868"/>
          <a:stretch/>
        </p:blipFill>
        <p:spPr>
          <a:xfrm>
            <a:off x="2647540" y="3133896"/>
            <a:ext cx="855766" cy="745984"/>
          </a:xfrm>
          <a:prstGeom prst="rect">
            <a:avLst/>
          </a:prstGeom>
        </p:spPr>
      </p:pic>
      <p:sp>
        <p:nvSpPr>
          <p:cNvPr id="28" name="正方形/長方形 27">
            <a:extLst>
              <a:ext uri="{FF2B5EF4-FFF2-40B4-BE49-F238E27FC236}">
                <a16:creationId xmlns:a16="http://schemas.microsoft.com/office/drawing/2014/main" id="{43B176D9-D6AE-A44E-B3E4-BD1F0F570E18}"/>
              </a:ext>
            </a:extLst>
          </p:cNvPr>
          <p:cNvSpPr/>
          <p:nvPr/>
        </p:nvSpPr>
        <p:spPr>
          <a:xfrm>
            <a:off x="2309265" y="4046414"/>
            <a:ext cx="489236" cy="584775"/>
          </a:xfrm>
          <a:prstGeom prst="rect">
            <a:avLst/>
          </a:prstGeom>
        </p:spPr>
        <p:txBody>
          <a:bodyPr wrap="none">
            <a:spAutoFit/>
          </a:bodyPr>
          <a:lstStyle/>
          <a:p>
            <a:r>
              <a:rPr lang="en-US" altLang="ja-JP" sz="3200" b="1" dirty="0">
                <a:solidFill>
                  <a:srgbClr val="454F61"/>
                </a:solidFill>
              </a:rPr>
              <a:t>+</a:t>
            </a:r>
            <a:endParaRPr lang="ja-JP" altLang="en-US" sz="3200"/>
          </a:p>
        </p:txBody>
      </p:sp>
      <p:pic>
        <p:nvPicPr>
          <p:cNvPr id="30" name="図 29" descr="テキスト&#10;&#10;中程度の精度で自動的に生成された説明">
            <a:extLst>
              <a:ext uri="{FF2B5EF4-FFF2-40B4-BE49-F238E27FC236}">
                <a16:creationId xmlns:a16="http://schemas.microsoft.com/office/drawing/2014/main" id="{E5409E92-D18F-5B47-A1CD-D8A08EE18724}"/>
              </a:ext>
            </a:extLst>
          </p:cNvPr>
          <p:cNvPicPr>
            <a:picLocks noChangeAspect="1"/>
          </p:cNvPicPr>
          <p:nvPr/>
        </p:nvPicPr>
        <p:blipFill rotWithShape="1">
          <a:blip r:embed="rId7"/>
          <a:srcRect l="18452" t="1262" r="14305" b="-2268"/>
          <a:stretch/>
        </p:blipFill>
        <p:spPr>
          <a:xfrm>
            <a:off x="867462" y="4895954"/>
            <a:ext cx="3298964" cy="1034945"/>
          </a:xfrm>
          <a:prstGeom prst="rect">
            <a:avLst/>
          </a:prstGeom>
        </p:spPr>
      </p:pic>
    </p:spTree>
    <p:extLst>
      <p:ext uri="{BB962C8B-B14F-4D97-AF65-F5344CB8AC3E}">
        <p14:creationId xmlns:p14="http://schemas.microsoft.com/office/powerpoint/2010/main" val="29169869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DFC3A4-F487-BC4A-8AFA-43AA60D45728}"/>
              </a:ext>
            </a:extLst>
          </p:cNvPr>
          <p:cNvSpPr>
            <a:spLocks noGrp="1"/>
          </p:cNvSpPr>
          <p:nvPr>
            <p:ph type="title"/>
          </p:nvPr>
        </p:nvSpPr>
        <p:spPr/>
        <p:txBody>
          <a:bodyPr/>
          <a:lstStyle/>
          <a:p>
            <a:r>
              <a:rPr lang="ja-JP" altLang="en-US" b="1">
                <a:solidFill>
                  <a:srgbClr val="E06A00"/>
                </a:solidFill>
              </a:rPr>
              <a:t>どのように使うか</a:t>
            </a:r>
            <a:endParaRPr kumimoji="1" lang="ja-JP" altLang="en-US" b="1">
              <a:solidFill>
                <a:srgbClr val="E06A00"/>
              </a:solidFill>
            </a:endParaRPr>
          </a:p>
        </p:txBody>
      </p:sp>
      <p:sp>
        <p:nvSpPr>
          <p:cNvPr id="3" name="コンテンツ プレースホルダー 2">
            <a:extLst>
              <a:ext uri="{FF2B5EF4-FFF2-40B4-BE49-F238E27FC236}">
                <a16:creationId xmlns:a16="http://schemas.microsoft.com/office/drawing/2014/main" id="{952261A5-F3DE-D042-BBD4-B09DDAA34A05}"/>
              </a:ext>
            </a:extLst>
          </p:cNvPr>
          <p:cNvSpPr>
            <a:spLocks noGrp="1"/>
          </p:cNvSpPr>
          <p:nvPr>
            <p:ph idx="1"/>
          </p:nvPr>
        </p:nvSpPr>
        <p:spPr/>
        <p:txBody>
          <a:bodyPr>
            <a:normAutofit/>
          </a:bodyPr>
          <a:lstStyle/>
          <a:p>
            <a:pPr marL="0" indent="0">
              <a:buNone/>
            </a:pPr>
            <a:r>
              <a:rPr lang="ja-JP" altLang="en-US" sz="3200">
                <a:solidFill>
                  <a:srgbClr val="454F61"/>
                </a:solidFill>
              </a:rPr>
              <a:t>・</a:t>
            </a:r>
            <a:r>
              <a:rPr lang="ja-JP" altLang="ja-JP" sz="3200">
                <a:solidFill>
                  <a:srgbClr val="454F61"/>
                </a:solidFill>
              </a:rPr>
              <a:t>現実の世界で釣った魚を</a:t>
            </a:r>
            <a:r>
              <a:rPr lang="en-US" altLang="ja-JP" sz="3200" dirty="0">
                <a:solidFill>
                  <a:srgbClr val="454F61"/>
                </a:solidFill>
              </a:rPr>
              <a:t>3D</a:t>
            </a:r>
            <a:r>
              <a:rPr lang="ja-JP" altLang="ja-JP" sz="3200">
                <a:solidFill>
                  <a:srgbClr val="454F61"/>
                </a:solidFill>
              </a:rPr>
              <a:t>化し、どうぶつの森のように、自分だけの図鑑や水族館をつくることができる。</a:t>
            </a:r>
            <a:endParaRPr lang="en-US" altLang="ja-JP" sz="3200" dirty="0">
              <a:solidFill>
                <a:srgbClr val="454F61"/>
              </a:solidFill>
            </a:endParaRPr>
          </a:p>
          <a:p>
            <a:pPr marL="0" indent="0">
              <a:buNone/>
            </a:pPr>
            <a:endParaRPr lang="en-US" altLang="ja-JP" sz="3200" dirty="0">
              <a:solidFill>
                <a:srgbClr val="454F61"/>
              </a:solidFill>
            </a:endParaRPr>
          </a:p>
          <a:p>
            <a:pPr marL="0" indent="0">
              <a:buNone/>
            </a:pPr>
            <a:r>
              <a:rPr lang="ja-JP" altLang="en-US" sz="3200">
                <a:solidFill>
                  <a:srgbClr val="454F61"/>
                </a:solidFill>
              </a:rPr>
              <a:t>・</a:t>
            </a:r>
            <a:r>
              <a:rPr lang="ja-JP" altLang="ja-JP" sz="3200">
                <a:solidFill>
                  <a:srgbClr val="454F61"/>
                </a:solidFill>
              </a:rPr>
              <a:t>生成した魚の</a:t>
            </a:r>
            <a:r>
              <a:rPr lang="en-US" altLang="ja-JP" sz="3200" dirty="0">
                <a:solidFill>
                  <a:srgbClr val="454F61"/>
                </a:solidFill>
              </a:rPr>
              <a:t>3D</a:t>
            </a:r>
            <a:r>
              <a:rPr lang="ja-JP" altLang="ja-JP" sz="3200">
                <a:solidFill>
                  <a:srgbClr val="454F61"/>
                </a:solidFill>
              </a:rPr>
              <a:t>モデルは、一般的な</a:t>
            </a:r>
            <a:r>
              <a:rPr lang="en-US" altLang="ja-JP" sz="3200" dirty="0">
                <a:solidFill>
                  <a:srgbClr val="454F61"/>
                </a:solidFill>
              </a:rPr>
              <a:t>3D</a:t>
            </a:r>
            <a:r>
              <a:rPr lang="ja-JP" altLang="ja-JP" sz="3200">
                <a:solidFill>
                  <a:srgbClr val="454F61"/>
                </a:solidFill>
              </a:rPr>
              <a:t>モデルの表現形式である</a:t>
            </a:r>
            <a:r>
              <a:rPr lang="en-US" altLang="ja-JP" sz="3200" dirty="0">
                <a:solidFill>
                  <a:srgbClr val="454F61"/>
                </a:solidFill>
              </a:rPr>
              <a:t>obj</a:t>
            </a:r>
            <a:r>
              <a:rPr lang="ja-JP" altLang="ja-JP" sz="3200">
                <a:solidFill>
                  <a:srgbClr val="454F61"/>
                </a:solidFill>
              </a:rPr>
              <a:t>形式で保存できるので、新しい魚のゲームを作ることができる。</a:t>
            </a:r>
            <a:endParaRPr lang="en-US" altLang="ja-JP" sz="3200" dirty="0">
              <a:solidFill>
                <a:srgbClr val="454F61"/>
              </a:solidFill>
            </a:endParaRPr>
          </a:p>
          <a:p>
            <a:pPr marL="0" indent="0">
              <a:buNone/>
            </a:pPr>
            <a:endParaRPr lang="en-US" altLang="ja-JP" sz="3200" dirty="0">
              <a:solidFill>
                <a:srgbClr val="454F61"/>
              </a:solidFill>
            </a:endParaRPr>
          </a:p>
          <a:p>
            <a:pPr marL="0" indent="0">
              <a:buNone/>
            </a:pPr>
            <a:r>
              <a:rPr lang="ja-JP" altLang="en-US" sz="3200">
                <a:solidFill>
                  <a:srgbClr val="454F61"/>
                </a:solidFill>
              </a:rPr>
              <a:t>・</a:t>
            </a:r>
            <a:r>
              <a:rPr lang="en-US" altLang="ja-JP" sz="3200" dirty="0">
                <a:solidFill>
                  <a:srgbClr val="454F61"/>
                </a:solidFill>
              </a:rPr>
              <a:t>3D</a:t>
            </a:r>
            <a:r>
              <a:rPr lang="ja-JP" altLang="en-US" sz="3200">
                <a:solidFill>
                  <a:srgbClr val="454F61"/>
                </a:solidFill>
              </a:rPr>
              <a:t>プリンターで印刷して手元に保存することができる。</a:t>
            </a:r>
            <a:endParaRPr lang="ja-JP" altLang="ja-JP" sz="3200">
              <a:solidFill>
                <a:srgbClr val="454F61"/>
              </a:solidFill>
            </a:endParaRPr>
          </a:p>
          <a:p>
            <a:pPr marL="0" indent="0">
              <a:buNone/>
            </a:pPr>
            <a:endParaRPr kumimoji="1" lang="ja-JP" altLang="en-US"/>
          </a:p>
        </p:txBody>
      </p:sp>
    </p:spTree>
    <p:extLst>
      <p:ext uri="{BB962C8B-B14F-4D97-AF65-F5344CB8AC3E}">
        <p14:creationId xmlns:p14="http://schemas.microsoft.com/office/powerpoint/2010/main" val="4068043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DFC3A4-F487-BC4A-8AFA-43AA60D45728}"/>
              </a:ext>
            </a:extLst>
          </p:cNvPr>
          <p:cNvSpPr>
            <a:spLocks noGrp="1"/>
          </p:cNvSpPr>
          <p:nvPr>
            <p:ph type="title"/>
          </p:nvPr>
        </p:nvSpPr>
        <p:spPr>
          <a:xfrm>
            <a:off x="372687" y="0"/>
            <a:ext cx="10515600" cy="1325563"/>
          </a:xfrm>
        </p:spPr>
        <p:txBody>
          <a:bodyPr/>
          <a:lstStyle/>
          <a:p>
            <a:r>
              <a:rPr lang="ja-JP" altLang="en-US" b="1">
                <a:solidFill>
                  <a:srgbClr val="E06A00"/>
                </a:solidFill>
              </a:rPr>
              <a:t>用語説明</a:t>
            </a:r>
            <a:endParaRPr kumimoji="1" lang="ja-JP" altLang="en-US" b="1">
              <a:solidFill>
                <a:srgbClr val="E06A00"/>
              </a:solidFill>
            </a:endParaRPr>
          </a:p>
        </p:txBody>
      </p:sp>
      <p:sp>
        <p:nvSpPr>
          <p:cNvPr id="3" name="コンテンツ プレースホルダー 2">
            <a:extLst>
              <a:ext uri="{FF2B5EF4-FFF2-40B4-BE49-F238E27FC236}">
                <a16:creationId xmlns:a16="http://schemas.microsoft.com/office/drawing/2014/main" id="{952261A5-F3DE-D042-BBD4-B09DDAA34A05}"/>
              </a:ext>
            </a:extLst>
          </p:cNvPr>
          <p:cNvSpPr>
            <a:spLocks noGrp="1"/>
          </p:cNvSpPr>
          <p:nvPr>
            <p:ph idx="1"/>
          </p:nvPr>
        </p:nvSpPr>
        <p:spPr>
          <a:xfrm>
            <a:off x="372687" y="1221337"/>
            <a:ext cx="11182004" cy="5511972"/>
          </a:xfrm>
        </p:spPr>
        <p:txBody>
          <a:bodyPr>
            <a:normAutofit/>
          </a:bodyPr>
          <a:lstStyle/>
          <a:p>
            <a:pPr marL="0" indent="0">
              <a:buNone/>
            </a:pPr>
            <a:r>
              <a:rPr lang="ja-JP" altLang="en-US">
                <a:solidFill>
                  <a:srgbClr val="454F61"/>
                </a:solidFill>
              </a:rPr>
              <a:t>・</a:t>
            </a:r>
            <a:r>
              <a:rPr lang="ja-JP" altLang="en-US">
                <a:solidFill>
                  <a:srgbClr val="E06A00"/>
                </a:solidFill>
              </a:rPr>
              <a:t>インターフェース</a:t>
            </a:r>
            <a:endParaRPr lang="en-US" altLang="ja-JP" dirty="0">
              <a:solidFill>
                <a:srgbClr val="E06A00"/>
              </a:solidFill>
            </a:endParaRPr>
          </a:p>
          <a:p>
            <a:pPr marL="0" indent="0">
              <a:buNone/>
            </a:pPr>
            <a:r>
              <a:rPr lang="ja-JP" altLang="en-US">
                <a:solidFill>
                  <a:srgbClr val="454F61"/>
                </a:solidFill>
              </a:rPr>
              <a:t>→入力画面のこと。</a:t>
            </a:r>
            <a:endParaRPr lang="en-US" altLang="ja-JP" dirty="0">
              <a:solidFill>
                <a:srgbClr val="454F61"/>
              </a:solidFill>
            </a:endParaRPr>
          </a:p>
          <a:p>
            <a:pPr marL="0" indent="0">
              <a:buNone/>
            </a:pPr>
            <a:endParaRPr lang="en-US" altLang="ja-JP" dirty="0">
              <a:solidFill>
                <a:srgbClr val="454F61"/>
              </a:solidFill>
            </a:endParaRPr>
          </a:p>
          <a:p>
            <a:pPr marL="0" indent="0">
              <a:buNone/>
            </a:pPr>
            <a:r>
              <a:rPr lang="ja-JP" altLang="en-US">
                <a:solidFill>
                  <a:srgbClr val="454F61"/>
                </a:solidFill>
              </a:rPr>
              <a:t>・</a:t>
            </a:r>
            <a:r>
              <a:rPr lang="ja-JP" altLang="en-US">
                <a:solidFill>
                  <a:srgbClr val="E06A00"/>
                </a:solidFill>
              </a:rPr>
              <a:t>アルゴリズム</a:t>
            </a:r>
            <a:endParaRPr lang="en-US" altLang="ja-JP" dirty="0">
              <a:solidFill>
                <a:srgbClr val="E06A00"/>
              </a:solidFill>
            </a:endParaRPr>
          </a:p>
          <a:p>
            <a:pPr marL="0" indent="0">
              <a:buNone/>
            </a:pPr>
            <a:r>
              <a:rPr lang="ja-JP" altLang="en-US">
                <a:solidFill>
                  <a:srgbClr val="454F61"/>
                </a:solidFill>
              </a:rPr>
              <a:t>→システムの手順のこと。</a:t>
            </a:r>
            <a:endParaRPr lang="en-US" altLang="ja-JP" dirty="0">
              <a:solidFill>
                <a:srgbClr val="454F61"/>
              </a:solidFill>
            </a:endParaRPr>
          </a:p>
          <a:p>
            <a:pPr marL="0" indent="0">
              <a:buNone/>
            </a:pPr>
            <a:endParaRPr lang="en-US" altLang="ja-JP" dirty="0">
              <a:solidFill>
                <a:srgbClr val="454F61"/>
              </a:solidFill>
            </a:endParaRPr>
          </a:p>
          <a:p>
            <a:pPr marL="0" indent="0">
              <a:buNone/>
            </a:pPr>
            <a:r>
              <a:rPr lang="ja-JP" altLang="en-US">
                <a:solidFill>
                  <a:srgbClr val="454F61"/>
                </a:solidFill>
              </a:rPr>
              <a:t>・</a:t>
            </a:r>
            <a:r>
              <a:rPr lang="en-US" altLang="ja-JP" dirty="0">
                <a:solidFill>
                  <a:srgbClr val="E06A00"/>
                </a:solidFill>
              </a:rPr>
              <a:t>3D</a:t>
            </a:r>
            <a:r>
              <a:rPr lang="ja-JP" altLang="en-US">
                <a:solidFill>
                  <a:srgbClr val="E06A00"/>
                </a:solidFill>
              </a:rPr>
              <a:t>グラフィックス</a:t>
            </a:r>
            <a:endParaRPr lang="en-US" altLang="ja-JP" dirty="0">
              <a:solidFill>
                <a:srgbClr val="E06A00"/>
              </a:solidFill>
            </a:endParaRPr>
          </a:p>
          <a:p>
            <a:pPr marL="0" indent="0">
              <a:buNone/>
            </a:pPr>
            <a:r>
              <a:rPr lang="en-US" altLang="ja-JP" dirty="0">
                <a:solidFill>
                  <a:srgbClr val="454F61"/>
                </a:solidFill>
              </a:rPr>
              <a:t>→</a:t>
            </a:r>
            <a:r>
              <a:rPr lang="ja-JP" altLang="en-US">
                <a:solidFill>
                  <a:srgbClr val="454F61"/>
                </a:solidFill>
              </a:rPr>
              <a:t>コンピュータの演算によって</a:t>
            </a:r>
            <a:r>
              <a:rPr lang="en-US" altLang="ja-JP" dirty="0">
                <a:solidFill>
                  <a:srgbClr val="454F61"/>
                </a:solidFill>
              </a:rPr>
              <a:t>3</a:t>
            </a:r>
            <a:r>
              <a:rPr lang="ja-JP" altLang="en-US">
                <a:solidFill>
                  <a:srgbClr val="454F61"/>
                </a:solidFill>
              </a:rPr>
              <a:t>次元空間内の仮想的な立体物を</a:t>
            </a:r>
            <a:r>
              <a:rPr lang="en-US" altLang="ja-JP" dirty="0">
                <a:solidFill>
                  <a:srgbClr val="454F61"/>
                </a:solidFill>
              </a:rPr>
              <a:t>2</a:t>
            </a:r>
            <a:r>
              <a:rPr lang="ja-JP" altLang="en-US">
                <a:solidFill>
                  <a:srgbClr val="454F61"/>
                </a:solidFill>
              </a:rPr>
              <a:t>次元である平面上の情報に変換することで奥行き感のある画像を作る手法のこと。</a:t>
            </a:r>
            <a:endParaRPr lang="en-US" altLang="ja-JP" dirty="0">
              <a:solidFill>
                <a:srgbClr val="454F61"/>
              </a:solidFill>
            </a:endParaRPr>
          </a:p>
          <a:p>
            <a:pPr marL="0" indent="0">
              <a:buNone/>
            </a:pPr>
            <a:endParaRPr lang="ja-JP" altLang="ja-JP">
              <a:solidFill>
                <a:srgbClr val="454F61"/>
              </a:solidFill>
            </a:endParaRPr>
          </a:p>
          <a:p>
            <a:pPr marL="0" indent="0">
              <a:buNone/>
            </a:pPr>
            <a:endParaRPr kumimoji="1" lang="ja-JP" altLang="en-US"/>
          </a:p>
        </p:txBody>
      </p:sp>
    </p:spTree>
    <p:extLst>
      <p:ext uri="{BB962C8B-B14F-4D97-AF65-F5344CB8AC3E}">
        <p14:creationId xmlns:p14="http://schemas.microsoft.com/office/powerpoint/2010/main" val="46294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9B9B2D-1ADC-A043-A133-F3714D51A5CB}"/>
              </a:ext>
            </a:extLst>
          </p:cNvPr>
          <p:cNvSpPr>
            <a:spLocks noGrp="1"/>
          </p:cNvSpPr>
          <p:nvPr>
            <p:ph type="title"/>
          </p:nvPr>
        </p:nvSpPr>
        <p:spPr>
          <a:xfrm>
            <a:off x="600456" y="218821"/>
            <a:ext cx="10515600" cy="1325563"/>
          </a:xfrm>
        </p:spPr>
        <p:txBody>
          <a:bodyPr/>
          <a:lstStyle/>
          <a:p>
            <a:r>
              <a:rPr kumimoji="1" lang="ja-JP" altLang="en-US" b="1">
                <a:solidFill>
                  <a:srgbClr val="E06A00"/>
                </a:solidFill>
              </a:rPr>
              <a:t>目的</a:t>
            </a:r>
          </a:p>
        </p:txBody>
      </p:sp>
      <p:sp>
        <p:nvSpPr>
          <p:cNvPr id="3" name="コンテンツ プレースホルダー 2">
            <a:extLst>
              <a:ext uri="{FF2B5EF4-FFF2-40B4-BE49-F238E27FC236}">
                <a16:creationId xmlns:a16="http://schemas.microsoft.com/office/drawing/2014/main" id="{649E8253-838A-8B4D-8143-1568F095B2C8}"/>
              </a:ext>
            </a:extLst>
          </p:cNvPr>
          <p:cNvSpPr>
            <a:spLocks noGrp="1"/>
          </p:cNvSpPr>
          <p:nvPr>
            <p:ph idx="1"/>
          </p:nvPr>
        </p:nvSpPr>
        <p:spPr>
          <a:xfrm>
            <a:off x="377297" y="2625747"/>
            <a:ext cx="11223173" cy="1325563"/>
          </a:xfrm>
        </p:spPr>
        <p:txBody>
          <a:bodyPr>
            <a:noAutofit/>
          </a:bodyPr>
          <a:lstStyle/>
          <a:p>
            <a:pPr marL="0" indent="0">
              <a:buNone/>
            </a:pPr>
            <a:r>
              <a:rPr lang="ja-JP" altLang="en-US" sz="3200" b="1">
                <a:solidFill>
                  <a:srgbClr val="454F61"/>
                </a:solidFill>
              </a:rPr>
              <a:t>・</a:t>
            </a:r>
            <a:r>
              <a:rPr lang="en-US" altLang="ja-JP" sz="3200" b="1" dirty="0">
                <a:solidFill>
                  <a:srgbClr val="454F61"/>
                </a:solidFill>
              </a:rPr>
              <a:t>1</a:t>
            </a:r>
            <a:r>
              <a:rPr lang="ja-JP" altLang="ja-JP" sz="3200" b="1">
                <a:solidFill>
                  <a:srgbClr val="454F61"/>
                </a:solidFill>
              </a:rPr>
              <a:t>枚の魚の写真から</a:t>
            </a:r>
            <a:r>
              <a:rPr lang="en-US" altLang="ja-JP" sz="3200" b="1" dirty="0">
                <a:solidFill>
                  <a:srgbClr val="454F61"/>
                </a:solidFill>
              </a:rPr>
              <a:t>3D</a:t>
            </a:r>
            <a:r>
              <a:rPr lang="ja-JP" altLang="ja-JP" sz="3200" b="1">
                <a:solidFill>
                  <a:srgbClr val="454F61"/>
                </a:solidFill>
              </a:rPr>
              <a:t>モデルを生成</a:t>
            </a:r>
            <a:r>
              <a:rPr lang="ja-JP" altLang="en-US" sz="3200" b="1">
                <a:solidFill>
                  <a:srgbClr val="454F61"/>
                </a:solidFill>
              </a:rPr>
              <a:t>するシステム</a:t>
            </a:r>
            <a:r>
              <a:rPr lang="ja-JP" altLang="ja-JP" sz="3200" b="1">
                <a:solidFill>
                  <a:srgbClr val="454F61"/>
                </a:solidFill>
              </a:rPr>
              <a:t>の開発</a:t>
            </a:r>
            <a:endParaRPr lang="en-US" altLang="ja-JP" sz="3200" b="1" dirty="0">
              <a:solidFill>
                <a:srgbClr val="454F61"/>
              </a:solidFill>
            </a:endParaRPr>
          </a:p>
          <a:p>
            <a:pPr marL="0" indent="0">
              <a:buNone/>
            </a:pPr>
            <a:r>
              <a:rPr lang="ja-JP" altLang="en-US" sz="3200" b="1">
                <a:solidFill>
                  <a:srgbClr val="454F61"/>
                </a:solidFill>
              </a:rPr>
              <a:t>・生成した</a:t>
            </a:r>
            <a:r>
              <a:rPr lang="en-US" altLang="ja-JP" sz="3200" b="1" dirty="0">
                <a:solidFill>
                  <a:srgbClr val="454F61"/>
                </a:solidFill>
              </a:rPr>
              <a:t>3D</a:t>
            </a:r>
            <a:r>
              <a:rPr lang="ja-JP" altLang="en-US" sz="3200" b="1">
                <a:solidFill>
                  <a:srgbClr val="454F61"/>
                </a:solidFill>
              </a:rPr>
              <a:t>モデルを閲覧できるインターフェイスの提案</a:t>
            </a:r>
            <a:endParaRPr lang="en-US" altLang="ja-JP" sz="3200" b="1" dirty="0">
              <a:solidFill>
                <a:srgbClr val="454F61"/>
              </a:solidFill>
            </a:endParaRPr>
          </a:p>
          <a:p>
            <a:pPr marL="0" indent="0">
              <a:buNone/>
            </a:pPr>
            <a:endParaRPr lang="ja-JP" altLang="ja-JP" sz="3200">
              <a:solidFill>
                <a:srgbClr val="454F61"/>
              </a:solidFill>
            </a:endParaRPr>
          </a:p>
        </p:txBody>
      </p:sp>
      <p:sp>
        <p:nvSpPr>
          <p:cNvPr id="5" name="テキスト ボックス 4">
            <a:extLst>
              <a:ext uri="{FF2B5EF4-FFF2-40B4-BE49-F238E27FC236}">
                <a16:creationId xmlns:a16="http://schemas.microsoft.com/office/drawing/2014/main" id="{73CCEFC1-FDB9-B647-83FE-40B42B976F34}"/>
              </a:ext>
            </a:extLst>
          </p:cNvPr>
          <p:cNvSpPr txBox="1"/>
          <p:nvPr/>
        </p:nvSpPr>
        <p:spPr>
          <a:xfrm>
            <a:off x="377297" y="5300739"/>
            <a:ext cx="9804306" cy="830997"/>
          </a:xfrm>
          <a:prstGeom prst="rect">
            <a:avLst/>
          </a:prstGeom>
          <a:noFill/>
        </p:spPr>
        <p:txBody>
          <a:bodyPr wrap="square" rtlCol="0">
            <a:spAutoFit/>
          </a:bodyPr>
          <a:lstStyle/>
          <a:p>
            <a:r>
              <a:rPr lang="ja-JP" altLang="en-US" sz="2400">
                <a:solidFill>
                  <a:srgbClr val="454F61"/>
                </a:solidFill>
              </a:rPr>
              <a:t>・特別な機材、知識を使わず、ウェブブラウザ上で動くこと</a:t>
            </a:r>
          </a:p>
          <a:p>
            <a:r>
              <a:rPr kumimoji="1" lang="ja-JP" altLang="en-US" sz="2400">
                <a:solidFill>
                  <a:srgbClr val="454F61"/>
                </a:solidFill>
              </a:rPr>
              <a:t>・デフォルメされた</a:t>
            </a:r>
            <a:r>
              <a:rPr kumimoji="1" lang="en-US" altLang="ja-JP" sz="2400" dirty="0">
                <a:solidFill>
                  <a:srgbClr val="454F61"/>
                </a:solidFill>
              </a:rPr>
              <a:t>3D</a:t>
            </a:r>
            <a:r>
              <a:rPr kumimoji="1" lang="ja-JP" altLang="en-US" sz="2400">
                <a:solidFill>
                  <a:srgbClr val="454F61"/>
                </a:solidFill>
              </a:rPr>
              <a:t>モデルを対象とすること</a:t>
            </a:r>
            <a:endParaRPr kumimoji="1" lang="en-US" altLang="ja-JP" sz="2400" dirty="0">
              <a:solidFill>
                <a:srgbClr val="454F61"/>
              </a:solidFill>
            </a:endParaRPr>
          </a:p>
        </p:txBody>
      </p:sp>
      <p:sp>
        <p:nvSpPr>
          <p:cNvPr id="4" name="正方形/長方形 3">
            <a:extLst>
              <a:ext uri="{FF2B5EF4-FFF2-40B4-BE49-F238E27FC236}">
                <a16:creationId xmlns:a16="http://schemas.microsoft.com/office/drawing/2014/main" id="{F29CA8E4-C9AA-4640-BF81-A9CBC22EC046}"/>
              </a:ext>
            </a:extLst>
          </p:cNvPr>
          <p:cNvSpPr/>
          <p:nvPr/>
        </p:nvSpPr>
        <p:spPr>
          <a:xfrm>
            <a:off x="694507" y="1328940"/>
            <a:ext cx="11223173" cy="461665"/>
          </a:xfrm>
          <a:prstGeom prst="rect">
            <a:avLst/>
          </a:prstGeom>
        </p:spPr>
        <p:txBody>
          <a:bodyPr wrap="square">
            <a:spAutoFit/>
          </a:bodyPr>
          <a:lstStyle/>
          <a:p>
            <a:r>
              <a:rPr lang="ja-JP" altLang="en-US" sz="2400">
                <a:solidFill>
                  <a:srgbClr val="454F61"/>
                </a:solidFill>
              </a:rPr>
              <a:t>教育用途の</a:t>
            </a:r>
            <a:r>
              <a:rPr lang="en-US" altLang="ja-JP" sz="2400" dirty="0">
                <a:solidFill>
                  <a:srgbClr val="454F61"/>
                </a:solidFill>
              </a:rPr>
              <a:t>3D</a:t>
            </a:r>
            <a:r>
              <a:rPr lang="ja-JP" altLang="en-US" sz="2400">
                <a:solidFill>
                  <a:srgbClr val="454F61"/>
                </a:solidFill>
              </a:rPr>
              <a:t>モデルを、作る側も、見る側も、手軽に扱えるシステムの開発</a:t>
            </a:r>
          </a:p>
        </p:txBody>
      </p:sp>
      <p:sp>
        <p:nvSpPr>
          <p:cNvPr id="6" name="テキスト ボックス 5">
            <a:extLst>
              <a:ext uri="{FF2B5EF4-FFF2-40B4-BE49-F238E27FC236}">
                <a16:creationId xmlns:a16="http://schemas.microsoft.com/office/drawing/2014/main" id="{0706A23D-5F53-B948-976C-BDF44ECEC8DE}"/>
              </a:ext>
            </a:extLst>
          </p:cNvPr>
          <p:cNvSpPr txBox="1"/>
          <p:nvPr/>
        </p:nvSpPr>
        <p:spPr>
          <a:xfrm>
            <a:off x="712795" y="4715964"/>
            <a:ext cx="1620957" cy="523220"/>
          </a:xfrm>
          <a:prstGeom prst="rect">
            <a:avLst/>
          </a:prstGeom>
          <a:noFill/>
        </p:spPr>
        <p:txBody>
          <a:bodyPr wrap="none" rtlCol="0">
            <a:spAutoFit/>
          </a:bodyPr>
          <a:lstStyle/>
          <a:p>
            <a:r>
              <a:rPr kumimoji="1" lang="ja-JP" altLang="en-US" sz="2800">
                <a:solidFill>
                  <a:srgbClr val="E06A00"/>
                </a:solidFill>
              </a:rPr>
              <a:t>ポイント</a:t>
            </a:r>
          </a:p>
        </p:txBody>
      </p:sp>
    </p:spTree>
    <p:extLst>
      <p:ext uri="{BB962C8B-B14F-4D97-AF65-F5344CB8AC3E}">
        <p14:creationId xmlns:p14="http://schemas.microsoft.com/office/powerpoint/2010/main" val="239891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DFC3A4-F487-BC4A-8AFA-43AA60D45728}"/>
              </a:ext>
            </a:extLst>
          </p:cNvPr>
          <p:cNvSpPr>
            <a:spLocks noGrp="1"/>
          </p:cNvSpPr>
          <p:nvPr>
            <p:ph type="title"/>
          </p:nvPr>
        </p:nvSpPr>
        <p:spPr>
          <a:xfrm>
            <a:off x="372687" y="0"/>
            <a:ext cx="10515600" cy="1325563"/>
          </a:xfrm>
        </p:spPr>
        <p:txBody>
          <a:bodyPr/>
          <a:lstStyle/>
          <a:p>
            <a:r>
              <a:rPr lang="ja-JP" altLang="en-US" b="1">
                <a:solidFill>
                  <a:srgbClr val="E06A00"/>
                </a:solidFill>
              </a:rPr>
              <a:t>用語説明</a:t>
            </a:r>
            <a:endParaRPr kumimoji="1" lang="ja-JP" altLang="en-US" b="1">
              <a:solidFill>
                <a:srgbClr val="E06A00"/>
              </a:solidFill>
            </a:endParaRPr>
          </a:p>
        </p:txBody>
      </p:sp>
      <p:sp>
        <p:nvSpPr>
          <p:cNvPr id="3" name="コンテンツ プレースホルダー 2">
            <a:extLst>
              <a:ext uri="{FF2B5EF4-FFF2-40B4-BE49-F238E27FC236}">
                <a16:creationId xmlns:a16="http://schemas.microsoft.com/office/drawing/2014/main" id="{952261A5-F3DE-D042-BBD4-B09DDAA34A05}"/>
              </a:ext>
            </a:extLst>
          </p:cNvPr>
          <p:cNvSpPr>
            <a:spLocks noGrp="1"/>
          </p:cNvSpPr>
          <p:nvPr>
            <p:ph idx="1"/>
          </p:nvPr>
        </p:nvSpPr>
        <p:spPr>
          <a:xfrm>
            <a:off x="372687" y="1221337"/>
            <a:ext cx="11148753" cy="5279216"/>
          </a:xfrm>
        </p:spPr>
        <p:txBody>
          <a:bodyPr>
            <a:normAutofit/>
          </a:bodyPr>
          <a:lstStyle/>
          <a:p>
            <a:pPr marL="0" indent="0">
              <a:buNone/>
            </a:pPr>
            <a:r>
              <a:rPr lang="ja-JP" altLang="en-US">
                <a:solidFill>
                  <a:srgbClr val="454F61"/>
                </a:solidFill>
              </a:rPr>
              <a:t>・</a:t>
            </a:r>
            <a:r>
              <a:rPr lang="ja-JP" altLang="en-US">
                <a:solidFill>
                  <a:srgbClr val="E06A00"/>
                </a:solidFill>
              </a:rPr>
              <a:t>ウェブブラウザ</a:t>
            </a:r>
            <a:endParaRPr lang="en-US" altLang="ja-JP" dirty="0">
              <a:solidFill>
                <a:srgbClr val="E06A00"/>
              </a:solidFill>
            </a:endParaRPr>
          </a:p>
          <a:p>
            <a:pPr marL="0" indent="0">
              <a:buNone/>
            </a:pPr>
            <a:r>
              <a:rPr lang="ja-JP" altLang="en-US">
                <a:solidFill>
                  <a:srgbClr val="454F61"/>
                </a:solidFill>
              </a:rPr>
              <a:t>→パソコンやスマートフォン等を利用して</a:t>
            </a:r>
            <a:r>
              <a:rPr lang="en" altLang="ja-JP" dirty="0">
                <a:solidFill>
                  <a:srgbClr val="454F61"/>
                </a:solidFill>
              </a:rPr>
              <a:t>Web</a:t>
            </a:r>
            <a:r>
              <a:rPr lang="ja-JP" altLang="en-US">
                <a:solidFill>
                  <a:srgbClr val="454F61"/>
                </a:solidFill>
              </a:rPr>
              <a:t>サーバに接続するためのソフトウェアのこと。</a:t>
            </a:r>
            <a:endParaRPr lang="en-US" altLang="ja-JP" dirty="0">
              <a:solidFill>
                <a:srgbClr val="454F61"/>
              </a:solidFill>
            </a:endParaRPr>
          </a:p>
          <a:p>
            <a:pPr marL="0" indent="0">
              <a:buNone/>
            </a:pPr>
            <a:endParaRPr lang="en-US" altLang="ja-JP" dirty="0">
              <a:solidFill>
                <a:srgbClr val="454F61"/>
              </a:solidFill>
            </a:endParaRPr>
          </a:p>
          <a:p>
            <a:pPr marL="0" indent="0">
              <a:buNone/>
            </a:pPr>
            <a:r>
              <a:rPr lang="ja-JP" altLang="en-US">
                <a:solidFill>
                  <a:srgbClr val="454F61"/>
                </a:solidFill>
              </a:rPr>
              <a:t>・</a:t>
            </a:r>
            <a:r>
              <a:rPr lang="ja-JP" altLang="en-US">
                <a:solidFill>
                  <a:srgbClr val="E06A00"/>
                </a:solidFill>
              </a:rPr>
              <a:t>ソフトウェア</a:t>
            </a:r>
            <a:endParaRPr lang="en-US" altLang="ja-JP" dirty="0">
              <a:solidFill>
                <a:srgbClr val="E06A00"/>
              </a:solidFill>
            </a:endParaRPr>
          </a:p>
          <a:p>
            <a:pPr marL="0" indent="0">
              <a:buNone/>
            </a:pPr>
            <a:r>
              <a:rPr lang="ja-JP" altLang="en-US">
                <a:solidFill>
                  <a:srgbClr val="454F61"/>
                </a:solidFill>
              </a:rPr>
              <a:t>→コンピューターを動かすプログラムのこと。</a:t>
            </a:r>
            <a:endParaRPr lang="en-US" altLang="ja-JP" dirty="0">
              <a:solidFill>
                <a:srgbClr val="454F61"/>
              </a:solidFill>
            </a:endParaRPr>
          </a:p>
          <a:p>
            <a:pPr marL="0" indent="0">
              <a:buNone/>
            </a:pPr>
            <a:endParaRPr lang="en-US" altLang="ja-JP" dirty="0">
              <a:solidFill>
                <a:srgbClr val="454F61"/>
              </a:solidFill>
            </a:endParaRPr>
          </a:p>
          <a:p>
            <a:pPr marL="0" indent="0">
              <a:buNone/>
            </a:pPr>
            <a:r>
              <a:rPr lang="ja-JP" altLang="en-US">
                <a:solidFill>
                  <a:srgbClr val="454F61"/>
                </a:solidFill>
              </a:rPr>
              <a:t>・</a:t>
            </a:r>
            <a:r>
              <a:rPr lang="ja-JP" altLang="en-US">
                <a:solidFill>
                  <a:srgbClr val="E06A00"/>
                </a:solidFill>
              </a:rPr>
              <a:t>デフォルメ</a:t>
            </a:r>
            <a:endParaRPr lang="en-US" altLang="ja-JP" dirty="0">
              <a:solidFill>
                <a:srgbClr val="E06A00"/>
              </a:solidFill>
            </a:endParaRPr>
          </a:p>
          <a:p>
            <a:pPr marL="0" indent="0">
              <a:buNone/>
            </a:pPr>
            <a:r>
              <a:rPr lang="ja-JP" altLang="en-US">
                <a:solidFill>
                  <a:srgbClr val="454F61"/>
                </a:solidFill>
              </a:rPr>
              <a:t>→対象の特徴を残して、簡略化・省略化した表現方法のこと。</a:t>
            </a:r>
          </a:p>
          <a:p>
            <a:pPr marL="0" indent="0">
              <a:buNone/>
            </a:pPr>
            <a:endParaRPr kumimoji="1" lang="ja-JP" altLang="en-US"/>
          </a:p>
        </p:txBody>
      </p:sp>
    </p:spTree>
    <p:extLst>
      <p:ext uri="{BB962C8B-B14F-4D97-AF65-F5344CB8AC3E}">
        <p14:creationId xmlns:p14="http://schemas.microsoft.com/office/powerpoint/2010/main" val="2951369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4F0A5EFF-7120-394C-AC80-4DB69A5A083C}"/>
              </a:ext>
            </a:extLst>
          </p:cNvPr>
          <p:cNvSpPr>
            <a:spLocks noGrp="1"/>
          </p:cNvSpPr>
          <p:nvPr>
            <p:ph idx="1"/>
          </p:nvPr>
        </p:nvSpPr>
        <p:spPr>
          <a:xfrm>
            <a:off x="671945" y="399010"/>
            <a:ext cx="10515600" cy="6749935"/>
          </a:xfrm>
        </p:spPr>
        <p:txBody>
          <a:bodyPr>
            <a:normAutofit fontScale="70000" lnSpcReduction="20000"/>
          </a:bodyPr>
          <a:lstStyle/>
          <a:p>
            <a:r>
              <a:rPr lang="ja-JP" altLang="en-US"/>
              <a:t>なぜその図鑑の</a:t>
            </a:r>
            <a:r>
              <a:rPr lang="en-US" altLang="ja-JP" dirty="0"/>
              <a:t>10</a:t>
            </a:r>
            <a:r>
              <a:rPr lang="ja-JP" altLang="en-US"/>
              <a:t>種類にしたのか</a:t>
            </a:r>
            <a:endParaRPr lang="en-US" altLang="ja-JP" dirty="0"/>
          </a:p>
          <a:p>
            <a:pPr marL="0" indent="0">
              <a:buNone/>
            </a:pPr>
            <a:r>
              <a:rPr lang="ja-JP" altLang="en-US"/>
              <a:t>→正面から見た時に左右対称で、真横からとった写真と、裏側も同じ、という考え方でシステムを作ったので、対照でないカレイや、横からの写真が撮りにくいアンコウやコチ、原尾を持つうなぎ、など</a:t>
            </a:r>
            <a:r>
              <a:rPr lang="en-US" altLang="ja-JP" dirty="0"/>
              <a:t>3D</a:t>
            </a:r>
            <a:r>
              <a:rPr lang="ja-JP" altLang="en-US"/>
              <a:t>化しにくいものを除いた</a:t>
            </a:r>
            <a:r>
              <a:rPr lang="en-US" altLang="ja-JP" dirty="0"/>
              <a:t>10</a:t>
            </a:r>
            <a:r>
              <a:rPr lang="ja-JP" altLang="en-US"/>
              <a:t>種類にしました。</a:t>
            </a:r>
            <a:endParaRPr lang="en-US" altLang="ja-JP" dirty="0"/>
          </a:p>
          <a:p>
            <a:pPr marL="0" indent="0">
              <a:buNone/>
            </a:pPr>
            <a:endParaRPr lang="ja-JP" altLang="en-US"/>
          </a:p>
          <a:p>
            <a:r>
              <a:rPr lang="ja-JP" altLang="en-US"/>
              <a:t>その</a:t>
            </a:r>
            <a:r>
              <a:rPr lang="en-US" altLang="ja-JP" dirty="0"/>
              <a:t>10</a:t>
            </a:r>
            <a:r>
              <a:rPr lang="ja-JP" altLang="en-US"/>
              <a:t>種類にあてはまらないのもかなりあると思うけど</a:t>
            </a:r>
            <a:endParaRPr lang="en-US" altLang="ja-JP" dirty="0"/>
          </a:p>
          <a:p>
            <a:pPr marL="0" indent="0">
              <a:buNone/>
            </a:pPr>
            <a:r>
              <a:rPr lang="ja-JP" altLang="en-US"/>
              <a:t>→増やすことは可能なので、今後検討していきたいと思います。</a:t>
            </a:r>
            <a:endParaRPr lang="en-US" altLang="ja-JP" dirty="0"/>
          </a:p>
          <a:p>
            <a:pPr marL="0" indent="0">
              <a:buNone/>
            </a:pPr>
            <a:endParaRPr lang="ja-JP" altLang="en-US"/>
          </a:p>
          <a:p>
            <a:r>
              <a:rPr lang="ja-JP" altLang="en-US"/>
              <a:t>デフォルメされているとはいえ</a:t>
            </a:r>
            <a:r>
              <a:rPr lang="en-US" altLang="ja-JP" dirty="0"/>
              <a:t>〜</a:t>
            </a:r>
            <a:r>
              <a:rPr lang="ja-JP" altLang="en-US"/>
              <a:t>という点が結果のやつらを見ると違うと思う</a:t>
            </a:r>
            <a:endParaRPr lang="en-US" altLang="ja-JP" dirty="0"/>
          </a:p>
          <a:p>
            <a:pPr marL="0" indent="0">
              <a:buNone/>
            </a:pPr>
            <a:r>
              <a:rPr lang="ja-JP" altLang="en-US"/>
              <a:t>→確かにおっしゃる通りだと思います。今後検討していきたいと思います。</a:t>
            </a:r>
            <a:endParaRPr lang="en-US" altLang="ja-JP" dirty="0"/>
          </a:p>
          <a:p>
            <a:pPr marL="0" indent="0">
              <a:buNone/>
            </a:pPr>
            <a:endParaRPr lang="ja-JP" altLang="en-US"/>
          </a:p>
          <a:p>
            <a:r>
              <a:rPr lang="ja-JP" altLang="en-US"/>
              <a:t>点が多すぎて打つのは大変じゃないか</a:t>
            </a:r>
            <a:endParaRPr lang="en-US" altLang="ja-JP" dirty="0"/>
          </a:p>
          <a:p>
            <a:pPr marL="0" indent="0">
              <a:buNone/>
            </a:pPr>
            <a:r>
              <a:rPr lang="ja-JP" altLang="en-US"/>
              <a:t>→慣れれば大変じゃないです。大学院で解決しようと思っています。</a:t>
            </a:r>
            <a:endParaRPr lang="en-US" altLang="ja-JP" dirty="0"/>
          </a:p>
          <a:p>
            <a:pPr marL="0" indent="0">
              <a:buNone/>
            </a:pPr>
            <a:endParaRPr lang="en-US" altLang="ja-JP" dirty="0"/>
          </a:p>
          <a:p>
            <a:r>
              <a:rPr lang="ja-JP" altLang="en-US"/>
              <a:t>絵から</a:t>
            </a:r>
            <a:r>
              <a:rPr lang="en-US" altLang="ja-JP" dirty="0"/>
              <a:t>3D</a:t>
            </a:r>
            <a:r>
              <a:rPr lang="ja-JP" altLang="en-US"/>
              <a:t>モデルを作るのはできる？</a:t>
            </a:r>
            <a:endParaRPr lang="en-US" altLang="ja-JP" dirty="0"/>
          </a:p>
          <a:p>
            <a:pPr marL="0" indent="0">
              <a:buNone/>
            </a:pPr>
            <a:r>
              <a:rPr lang="ja-JP" altLang="en-US"/>
              <a:t>→できます。</a:t>
            </a:r>
            <a:endParaRPr lang="en-US" altLang="ja-JP" dirty="0"/>
          </a:p>
          <a:p>
            <a:pPr marL="0" indent="0">
              <a:buNone/>
            </a:pPr>
            <a:endParaRPr lang="en-US" altLang="ja-JP" dirty="0"/>
          </a:p>
          <a:p>
            <a:r>
              <a:rPr lang="ja-JP" altLang="en-US"/>
              <a:t>色はつけれるの？</a:t>
            </a:r>
            <a:endParaRPr lang="en-US" altLang="ja-JP" dirty="0"/>
          </a:p>
          <a:p>
            <a:pPr marL="0" indent="0">
              <a:buNone/>
            </a:pPr>
            <a:r>
              <a:rPr lang="ja-JP" altLang="en-US"/>
              <a:t>→単色だったら簡単に変えられます、それ以外はちょっと考える必要があるので、今後検討していきたいと思います。</a:t>
            </a:r>
            <a:endParaRPr lang="en-US" altLang="ja-JP" dirty="0"/>
          </a:p>
          <a:p>
            <a:pPr marL="0" indent="0">
              <a:buNone/>
            </a:pPr>
            <a:endParaRPr lang="en-US" altLang="ja-JP" dirty="0"/>
          </a:p>
          <a:p>
            <a:pPr marL="0" indent="0">
              <a:buNone/>
            </a:pPr>
            <a:endParaRPr lang="ja-JP" altLang="en-US"/>
          </a:p>
          <a:p>
            <a:pPr marL="0" indent="0">
              <a:buNone/>
            </a:pPr>
            <a:endParaRPr kumimoji="1" lang="ja-JP" altLang="en-US"/>
          </a:p>
        </p:txBody>
      </p:sp>
    </p:spTree>
    <p:extLst>
      <p:ext uri="{BB962C8B-B14F-4D97-AF65-F5344CB8AC3E}">
        <p14:creationId xmlns:p14="http://schemas.microsoft.com/office/powerpoint/2010/main" val="4292398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角丸四角形 13">
            <a:extLst>
              <a:ext uri="{FF2B5EF4-FFF2-40B4-BE49-F238E27FC236}">
                <a16:creationId xmlns:a16="http://schemas.microsoft.com/office/drawing/2014/main" id="{C1320D7E-6446-2C4C-BE1E-903AEA522EF2}"/>
              </a:ext>
            </a:extLst>
          </p:cNvPr>
          <p:cNvSpPr/>
          <p:nvPr/>
        </p:nvSpPr>
        <p:spPr>
          <a:xfrm>
            <a:off x="398525" y="1148316"/>
            <a:ext cx="11476188" cy="4040584"/>
          </a:xfrm>
          <a:prstGeom prst="roundRect">
            <a:avLst>
              <a:gd name="adj" fmla="val 10340"/>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a:extLst>
              <a:ext uri="{FF2B5EF4-FFF2-40B4-BE49-F238E27FC236}">
                <a16:creationId xmlns:a16="http://schemas.microsoft.com/office/drawing/2014/main" id="{F647F2A1-00F9-1341-A898-332A7A6C56EC}"/>
              </a:ext>
            </a:extLst>
          </p:cNvPr>
          <p:cNvSpPr/>
          <p:nvPr/>
        </p:nvSpPr>
        <p:spPr>
          <a:xfrm>
            <a:off x="5656521" y="1403289"/>
            <a:ext cx="5841402" cy="359473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3EC0830B-90EA-EE4F-8A45-362EDFFC642B}"/>
              </a:ext>
            </a:extLst>
          </p:cNvPr>
          <p:cNvSpPr/>
          <p:nvPr/>
        </p:nvSpPr>
        <p:spPr>
          <a:xfrm>
            <a:off x="778681" y="1997565"/>
            <a:ext cx="3835849" cy="300046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E86219D-BE6A-F64D-98B0-AB1754129DE5}"/>
              </a:ext>
            </a:extLst>
          </p:cNvPr>
          <p:cNvSpPr>
            <a:spLocks noGrp="1"/>
          </p:cNvSpPr>
          <p:nvPr>
            <p:ph type="title"/>
          </p:nvPr>
        </p:nvSpPr>
        <p:spPr>
          <a:xfrm>
            <a:off x="598378" y="6808"/>
            <a:ext cx="10515600" cy="1325563"/>
          </a:xfrm>
        </p:spPr>
        <p:txBody>
          <a:bodyPr/>
          <a:lstStyle/>
          <a:p>
            <a:r>
              <a:rPr kumimoji="1" lang="ja-JP" altLang="en-US" b="1">
                <a:solidFill>
                  <a:srgbClr val="E06A00"/>
                </a:solidFill>
              </a:rPr>
              <a:t>使用技術</a:t>
            </a:r>
          </a:p>
        </p:txBody>
      </p:sp>
      <p:sp>
        <p:nvSpPr>
          <p:cNvPr id="7" name="テキスト ボックス 6">
            <a:extLst>
              <a:ext uri="{FF2B5EF4-FFF2-40B4-BE49-F238E27FC236}">
                <a16:creationId xmlns:a16="http://schemas.microsoft.com/office/drawing/2014/main" id="{7D7C2E96-A0E1-404C-A800-40CD2E8F2D71}"/>
              </a:ext>
            </a:extLst>
          </p:cNvPr>
          <p:cNvSpPr txBox="1"/>
          <p:nvPr/>
        </p:nvSpPr>
        <p:spPr>
          <a:xfrm>
            <a:off x="662173" y="5408922"/>
            <a:ext cx="1402948" cy="523220"/>
          </a:xfrm>
          <a:prstGeom prst="rect">
            <a:avLst/>
          </a:prstGeom>
          <a:noFill/>
        </p:spPr>
        <p:txBody>
          <a:bodyPr wrap="none" rtlCol="0">
            <a:spAutoFit/>
          </a:bodyPr>
          <a:lstStyle/>
          <a:p>
            <a:r>
              <a:rPr kumimoji="1" lang="en-US" altLang="ja-JP" sz="2800" dirty="0">
                <a:solidFill>
                  <a:srgbClr val="E06A00"/>
                </a:solidFill>
              </a:rPr>
              <a:t>Web</a:t>
            </a:r>
            <a:r>
              <a:rPr lang="en-US" altLang="ja-JP" sz="2800" dirty="0">
                <a:solidFill>
                  <a:srgbClr val="E06A00"/>
                </a:solidFill>
              </a:rPr>
              <a:t>GL</a:t>
            </a:r>
            <a:endParaRPr kumimoji="1" lang="ja-JP" altLang="en-US" sz="2800">
              <a:solidFill>
                <a:srgbClr val="E06A00"/>
              </a:solidFill>
            </a:endParaRPr>
          </a:p>
        </p:txBody>
      </p:sp>
      <p:sp>
        <p:nvSpPr>
          <p:cNvPr id="8" name="テキスト ボックス 7">
            <a:extLst>
              <a:ext uri="{FF2B5EF4-FFF2-40B4-BE49-F238E27FC236}">
                <a16:creationId xmlns:a16="http://schemas.microsoft.com/office/drawing/2014/main" id="{3FA8F9CF-7D75-9844-BB56-06BEE5D8D455}"/>
              </a:ext>
            </a:extLst>
          </p:cNvPr>
          <p:cNvSpPr txBox="1"/>
          <p:nvPr/>
        </p:nvSpPr>
        <p:spPr>
          <a:xfrm>
            <a:off x="662173" y="6068212"/>
            <a:ext cx="1531188" cy="523220"/>
          </a:xfrm>
          <a:prstGeom prst="rect">
            <a:avLst/>
          </a:prstGeom>
          <a:noFill/>
        </p:spPr>
        <p:txBody>
          <a:bodyPr wrap="none" rtlCol="0">
            <a:spAutoFit/>
          </a:bodyPr>
          <a:lstStyle/>
          <a:p>
            <a:r>
              <a:rPr kumimoji="1" lang="en-US" altLang="ja-JP" sz="2800" dirty="0">
                <a:solidFill>
                  <a:srgbClr val="E06A00"/>
                </a:solidFill>
              </a:rPr>
              <a:t>Three.js</a:t>
            </a:r>
            <a:endParaRPr kumimoji="1" lang="ja-JP" altLang="en-US" sz="2800">
              <a:solidFill>
                <a:srgbClr val="E06A00"/>
              </a:solidFill>
            </a:endParaRPr>
          </a:p>
        </p:txBody>
      </p:sp>
      <p:sp>
        <p:nvSpPr>
          <p:cNvPr id="10" name="正方形/長方形 9">
            <a:extLst>
              <a:ext uri="{FF2B5EF4-FFF2-40B4-BE49-F238E27FC236}">
                <a16:creationId xmlns:a16="http://schemas.microsoft.com/office/drawing/2014/main" id="{98362668-EACA-A44F-823D-295986604EFA}"/>
              </a:ext>
            </a:extLst>
          </p:cNvPr>
          <p:cNvSpPr/>
          <p:nvPr/>
        </p:nvSpPr>
        <p:spPr>
          <a:xfrm>
            <a:off x="2431929" y="5408922"/>
            <a:ext cx="6756978" cy="523220"/>
          </a:xfrm>
          <a:prstGeom prst="rect">
            <a:avLst/>
          </a:prstGeom>
        </p:spPr>
        <p:txBody>
          <a:bodyPr wrap="none">
            <a:spAutoFit/>
          </a:bodyPr>
          <a:lstStyle/>
          <a:p>
            <a:r>
              <a:rPr lang="en-US" altLang="ja-JP" sz="2800" dirty="0">
                <a:solidFill>
                  <a:srgbClr val="454F61"/>
                </a:solidFill>
              </a:rPr>
              <a:t>3D</a:t>
            </a:r>
            <a:r>
              <a:rPr lang="ja-JP" altLang="en-US" sz="2800">
                <a:solidFill>
                  <a:srgbClr val="454F61"/>
                </a:solidFill>
              </a:rPr>
              <a:t>グラフィックスを高速で描画する技術</a:t>
            </a:r>
          </a:p>
        </p:txBody>
      </p:sp>
      <p:sp>
        <p:nvSpPr>
          <p:cNvPr id="13" name="正方形/長方形 12">
            <a:extLst>
              <a:ext uri="{FF2B5EF4-FFF2-40B4-BE49-F238E27FC236}">
                <a16:creationId xmlns:a16="http://schemas.microsoft.com/office/drawing/2014/main" id="{6B1C42B7-A110-E844-92C9-327F8911DC62}"/>
              </a:ext>
            </a:extLst>
          </p:cNvPr>
          <p:cNvSpPr/>
          <p:nvPr/>
        </p:nvSpPr>
        <p:spPr>
          <a:xfrm>
            <a:off x="2431929" y="6068212"/>
            <a:ext cx="9581707" cy="523220"/>
          </a:xfrm>
          <a:prstGeom prst="rect">
            <a:avLst/>
          </a:prstGeom>
        </p:spPr>
        <p:txBody>
          <a:bodyPr wrap="square">
            <a:spAutoFit/>
          </a:bodyPr>
          <a:lstStyle/>
          <a:p>
            <a:r>
              <a:rPr lang="en-US" altLang="ja-JP" sz="2800" dirty="0">
                <a:solidFill>
                  <a:srgbClr val="454F61"/>
                </a:solidFill>
              </a:rPr>
              <a:t>WebGL</a:t>
            </a:r>
            <a:r>
              <a:rPr lang="ja-JP" altLang="en-US" sz="2800">
                <a:solidFill>
                  <a:srgbClr val="454F61"/>
                </a:solidFill>
              </a:rPr>
              <a:t>を</a:t>
            </a:r>
            <a:r>
              <a:rPr lang="en-US" altLang="ja-JP" sz="2800" dirty="0">
                <a:solidFill>
                  <a:srgbClr val="454F61"/>
                </a:solidFill>
              </a:rPr>
              <a:t>JavaScript</a:t>
            </a:r>
            <a:r>
              <a:rPr lang="ja-JP" altLang="en-US" sz="2800">
                <a:solidFill>
                  <a:srgbClr val="454F61"/>
                </a:solidFill>
              </a:rPr>
              <a:t>の知識だけで動かせるようにした技術</a:t>
            </a:r>
          </a:p>
        </p:txBody>
      </p:sp>
      <p:pic>
        <p:nvPicPr>
          <p:cNvPr id="17" name="図 16" descr="グラフィカル ユーザー インターフェイス, Web サイト&#10;&#10;自動的に生成された説明">
            <a:extLst>
              <a:ext uri="{FF2B5EF4-FFF2-40B4-BE49-F238E27FC236}">
                <a16:creationId xmlns:a16="http://schemas.microsoft.com/office/drawing/2014/main" id="{8B2D8A80-8761-8E44-9FAA-8C76B2B850C4}"/>
              </a:ext>
            </a:extLst>
          </p:cNvPr>
          <p:cNvPicPr>
            <a:picLocks noChangeAspect="1"/>
          </p:cNvPicPr>
          <p:nvPr/>
        </p:nvPicPr>
        <p:blipFill rotWithShape="1">
          <a:blip r:embed="rId3"/>
          <a:srcRect l="15491" r="19031" b="39209"/>
          <a:stretch/>
        </p:blipFill>
        <p:spPr>
          <a:xfrm>
            <a:off x="6074730" y="2331400"/>
            <a:ext cx="5039248" cy="2566748"/>
          </a:xfrm>
          <a:prstGeom prst="rect">
            <a:avLst/>
          </a:prstGeom>
        </p:spPr>
      </p:pic>
      <p:pic>
        <p:nvPicPr>
          <p:cNvPr id="18" name="図 17" descr="テキスト&#10;&#10;自動的に生成された説明">
            <a:extLst>
              <a:ext uri="{FF2B5EF4-FFF2-40B4-BE49-F238E27FC236}">
                <a16:creationId xmlns:a16="http://schemas.microsoft.com/office/drawing/2014/main" id="{91C11091-0AFA-DE47-90EF-3DF6169B620E}"/>
              </a:ext>
            </a:extLst>
          </p:cNvPr>
          <p:cNvPicPr>
            <a:picLocks noChangeAspect="1"/>
          </p:cNvPicPr>
          <p:nvPr/>
        </p:nvPicPr>
        <p:blipFill rotWithShape="1">
          <a:blip r:embed="rId4"/>
          <a:srcRect r="27353" b="36839"/>
          <a:stretch/>
        </p:blipFill>
        <p:spPr>
          <a:xfrm>
            <a:off x="999884" y="3272136"/>
            <a:ext cx="855766" cy="745983"/>
          </a:xfrm>
          <a:prstGeom prst="rect">
            <a:avLst/>
          </a:prstGeom>
        </p:spPr>
      </p:pic>
      <p:pic>
        <p:nvPicPr>
          <p:cNvPr id="19" name="図 18" descr="テキスト&#10;&#10;自動的に生成された説明">
            <a:extLst>
              <a:ext uri="{FF2B5EF4-FFF2-40B4-BE49-F238E27FC236}">
                <a16:creationId xmlns:a16="http://schemas.microsoft.com/office/drawing/2014/main" id="{2C48BA76-FEBA-0446-AF82-618E3862C7F6}"/>
              </a:ext>
            </a:extLst>
          </p:cNvPr>
          <p:cNvPicPr>
            <a:picLocks noChangeAspect="1"/>
          </p:cNvPicPr>
          <p:nvPr/>
        </p:nvPicPr>
        <p:blipFill rotWithShape="1">
          <a:blip r:embed="rId5"/>
          <a:srcRect l="1" t="14868" r="43006" b="43868"/>
          <a:stretch/>
        </p:blipFill>
        <p:spPr>
          <a:xfrm>
            <a:off x="2041875" y="3282897"/>
            <a:ext cx="855766" cy="745984"/>
          </a:xfrm>
          <a:prstGeom prst="rect">
            <a:avLst/>
          </a:prstGeom>
        </p:spPr>
      </p:pic>
      <p:pic>
        <p:nvPicPr>
          <p:cNvPr id="20" name="図 19" descr="テキスト&#10;&#10;中程度の精度で自動的に生成された説明">
            <a:extLst>
              <a:ext uri="{FF2B5EF4-FFF2-40B4-BE49-F238E27FC236}">
                <a16:creationId xmlns:a16="http://schemas.microsoft.com/office/drawing/2014/main" id="{28FC0068-BEBD-9948-912E-060805A7CE3E}"/>
              </a:ext>
            </a:extLst>
          </p:cNvPr>
          <p:cNvPicPr>
            <a:picLocks noChangeAspect="1"/>
          </p:cNvPicPr>
          <p:nvPr/>
        </p:nvPicPr>
        <p:blipFill rotWithShape="1">
          <a:blip r:embed="rId6"/>
          <a:srcRect l="18452" t="1262" r="14305" b="-2268"/>
          <a:stretch/>
        </p:blipFill>
        <p:spPr>
          <a:xfrm>
            <a:off x="3066234" y="3450463"/>
            <a:ext cx="1402948" cy="440130"/>
          </a:xfrm>
          <a:prstGeom prst="rect">
            <a:avLst/>
          </a:prstGeom>
        </p:spPr>
      </p:pic>
      <p:sp>
        <p:nvSpPr>
          <p:cNvPr id="22" name="右矢印 21">
            <a:extLst>
              <a:ext uri="{FF2B5EF4-FFF2-40B4-BE49-F238E27FC236}">
                <a16:creationId xmlns:a16="http://schemas.microsoft.com/office/drawing/2014/main" id="{4996C084-AD0D-9E4F-B3C7-9F801B447720}"/>
              </a:ext>
            </a:extLst>
          </p:cNvPr>
          <p:cNvSpPr/>
          <p:nvPr/>
        </p:nvSpPr>
        <p:spPr>
          <a:xfrm>
            <a:off x="4867980" y="3612516"/>
            <a:ext cx="643193" cy="378947"/>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a:extLst>
              <a:ext uri="{FF2B5EF4-FFF2-40B4-BE49-F238E27FC236}">
                <a16:creationId xmlns:a16="http://schemas.microsoft.com/office/drawing/2014/main" id="{FA197668-7A33-4B48-8380-DC87510ED379}"/>
              </a:ext>
            </a:extLst>
          </p:cNvPr>
          <p:cNvSpPr/>
          <p:nvPr/>
        </p:nvSpPr>
        <p:spPr>
          <a:xfrm rot="10800000">
            <a:off x="4817080" y="3111377"/>
            <a:ext cx="643193" cy="378946"/>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87796C6D-AF8D-DD41-A5CC-9B6245B178E5}"/>
              </a:ext>
            </a:extLst>
          </p:cNvPr>
          <p:cNvSpPr txBox="1"/>
          <p:nvPr/>
        </p:nvSpPr>
        <p:spPr>
          <a:xfrm>
            <a:off x="662173" y="1312652"/>
            <a:ext cx="4647962" cy="954107"/>
          </a:xfrm>
          <a:prstGeom prst="rect">
            <a:avLst/>
          </a:prstGeom>
          <a:noFill/>
        </p:spPr>
        <p:txBody>
          <a:bodyPr wrap="square" rtlCol="0">
            <a:spAutoFit/>
          </a:bodyPr>
          <a:lstStyle/>
          <a:p>
            <a:r>
              <a:rPr lang="en-US" altLang="ja-JP" sz="2800" dirty="0">
                <a:solidFill>
                  <a:srgbClr val="E06A00"/>
                </a:solidFill>
              </a:rPr>
              <a:t>HTML</a:t>
            </a:r>
            <a:r>
              <a:rPr lang="ja-JP" altLang="en-US" sz="2800">
                <a:solidFill>
                  <a:srgbClr val="E06A00"/>
                </a:solidFill>
              </a:rPr>
              <a:t>　</a:t>
            </a:r>
            <a:r>
              <a:rPr lang="en-US" altLang="ja-JP" sz="2800" dirty="0">
                <a:solidFill>
                  <a:srgbClr val="E06A00"/>
                </a:solidFill>
              </a:rPr>
              <a:t>CSS</a:t>
            </a:r>
            <a:r>
              <a:rPr lang="ja-JP" altLang="en-US" sz="2800">
                <a:solidFill>
                  <a:srgbClr val="E06A00"/>
                </a:solidFill>
              </a:rPr>
              <a:t>　</a:t>
            </a:r>
            <a:r>
              <a:rPr lang="en-US" altLang="ja-JP" sz="2800" dirty="0">
                <a:solidFill>
                  <a:srgbClr val="E06A00"/>
                </a:solidFill>
              </a:rPr>
              <a:t>JavaScript</a:t>
            </a:r>
            <a:endParaRPr lang="ja-JP" altLang="en-US" sz="2800">
              <a:solidFill>
                <a:srgbClr val="E06A00"/>
              </a:solidFill>
            </a:endParaRPr>
          </a:p>
          <a:p>
            <a:endParaRPr kumimoji="1" lang="ja-JP" altLang="en-US" sz="2800" b="1">
              <a:solidFill>
                <a:srgbClr val="454F61"/>
              </a:solidFill>
            </a:endParaRPr>
          </a:p>
        </p:txBody>
      </p:sp>
      <p:sp>
        <p:nvSpPr>
          <p:cNvPr id="25" name="テキスト ボックス 24">
            <a:extLst>
              <a:ext uri="{FF2B5EF4-FFF2-40B4-BE49-F238E27FC236}">
                <a16:creationId xmlns:a16="http://schemas.microsoft.com/office/drawing/2014/main" id="{6DF9169B-E029-0344-8754-0C97E28A2B21}"/>
              </a:ext>
            </a:extLst>
          </p:cNvPr>
          <p:cNvSpPr txBox="1"/>
          <p:nvPr/>
        </p:nvSpPr>
        <p:spPr>
          <a:xfrm>
            <a:off x="7239450" y="1560228"/>
            <a:ext cx="2698175" cy="523220"/>
          </a:xfrm>
          <a:prstGeom prst="rect">
            <a:avLst/>
          </a:prstGeom>
          <a:noFill/>
        </p:spPr>
        <p:txBody>
          <a:bodyPr wrap="none" rtlCol="0">
            <a:spAutoFit/>
          </a:bodyPr>
          <a:lstStyle/>
          <a:p>
            <a:r>
              <a:rPr kumimoji="1" lang="ja-JP" altLang="en-US" sz="2800">
                <a:solidFill>
                  <a:srgbClr val="454F61"/>
                </a:solidFill>
              </a:rPr>
              <a:t>ウェブブラウザ</a:t>
            </a:r>
          </a:p>
        </p:txBody>
      </p:sp>
      <p:sp>
        <p:nvSpPr>
          <p:cNvPr id="26" name="テキスト ボックス 25">
            <a:extLst>
              <a:ext uri="{FF2B5EF4-FFF2-40B4-BE49-F238E27FC236}">
                <a16:creationId xmlns:a16="http://schemas.microsoft.com/office/drawing/2014/main" id="{9D81B746-84A7-B940-9409-F9AA256F1F63}"/>
              </a:ext>
            </a:extLst>
          </p:cNvPr>
          <p:cNvSpPr txBox="1"/>
          <p:nvPr/>
        </p:nvSpPr>
        <p:spPr>
          <a:xfrm>
            <a:off x="1975996" y="2153941"/>
            <a:ext cx="1261884" cy="523220"/>
          </a:xfrm>
          <a:prstGeom prst="rect">
            <a:avLst/>
          </a:prstGeom>
          <a:noFill/>
        </p:spPr>
        <p:txBody>
          <a:bodyPr wrap="none" rtlCol="0">
            <a:spAutoFit/>
          </a:bodyPr>
          <a:lstStyle/>
          <a:p>
            <a:r>
              <a:rPr lang="ja-JP" altLang="en-US" sz="2800">
                <a:solidFill>
                  <a:srgbClr val="454F61"/>
                </a:solidFill>
              </a:rPr>
              <a:t>コード</a:t>
            </a:r>
            <a:endParaRPr kumimoji="1" lang="ja-JP" altLang="en-US" sz="2800">
              <a:solidFill>
                <a:srgbClr val="454F61"/>
              </a:solidFill>
            </a:endParaRPr>
          </a:p>
        </p:txBody>
      </p:sp>
    </p:spTree>
    <p:extLst>
      <p:ext uri="{BB962C8B-B14F-4D97-AF65-F5344CB8AC3E}">
        <p14:creationId xmlns:p14="http://schemas.microsoft.com/office/powerpoint/2010/main" val="248308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a:extLst>
              <a:ext uri="{FF2B5EF4-FFF2-40B4-BE49-F238E27FC236}">
                <a16:creationId xmlns:a16="http://schemas.microsoft.com/office/drawing/2014/main" id="{902D6752-5237-1D4E-AFDD-20594C245A88}"/>
              </a:ext>
            </a:extLst>
          </p:cNvPr>
          <p:cNvSpPr/>
          <p:nvPr/>
        </p:nvSpPr>
        <p:spPr>
          <a:xfrm>
            <a:off x="327716" y="1190416"/>
            <a:ext cx="11642271" cy="4790395"/>
          </a:xfrm>
          <a:prstGeom prst="roundRect">
            <a:avLst>
              <a:gd name="adj" fmla="val 5935"/>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a:extLst>
              <a:ext uri="{FF2B5EF4-FFF2-40B4-BE49-F238E27FC236}">
                <a16:creationId xmlns:a16="http://schemas.microsoft.com/office/drawing/2014/main" id="{0A8C91E6-7D80-3545-9F04-0C1CD91FF78A}"/>
              </a:ext>
            </a:extLst>
          </p:cNvPr>
          <p:cNvSpPr/>
          <p:nvPr/>
        </p:nvSpPr>
        <p:spPr>
          <a:xfrm>
            <a:off x="606492" y="2047527"/>
            <a:ext cx="6063254" cy="3685715"/>
          </a:xfrm>
          <a:prstGeom prst="roundRect">
            <a:avLst>
              <a:gd name="adj" fmla="val 593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a:extLst>
              <a:ext uri="{FF2B5EF4-FFF2-40B4-BE49-F238E27FC236}">
                <a16:creationId xmlns:a16="http://schemas.microsoft.com/office/drawing/2014/main" id="{170636F7-FA4D-9A44-AC8C-A9950133B9D1}"/>
              </a:ext>
            </a:extLst>
          </p:cNvPr>
          <p:cNvSpPr/>
          <p:nvPr/>
        </p:nvSpPr>
        <p:spPr>
          <a:xfrm>
            <a:off x="7734832" y="2018659"/>
            <a:ext cx="3850676" cy="1800321"/>
          </a:xfrm>
          <a:prstGeom prst="roundRect">
            <a:avLst>
              <a:gd name="adj" fmla="val 1145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B76D6E6-2E8A-1043-BEA3-F0D4DD488546}"/>
              </a:ext>
            </a:extLst>
          </p:cNvPr>
          <p:cNvSpPr txBox="1"/>
          <p:nvPr/>
        </p:nvSpPr>
        <p:spPr>
          <a:xfrm>
            <a:off x="606492" y="1462752"/>
            <a:ext cx="2129109" cy="584775"/>
          </a:xfrm>
          <a:prstGeom prst="rect">
            <a:avLst/>
          </a:prstGeom>
          <a:noFill/>
        </p:spPr>
        <p:txBody>
          <a:bodyPr wrap="none" rtlCol="0">
            <a:spAutoFit/>
          </a:bodyPr>
          <a:lstStyle/>
          <a:p>
            <a:r>
              <a:rPr kumimoji="1" lang="en-US" altLang="ja-JP" sz="3200" b="1" dirty="0">
                <a:solidFill>
                  <a:srgbClr val="454F61"/>
                </a:solidFill>
              </a:rPr>
              <a:t>Truss</a:t>
            </a:r>
            <a:r>
              <a:rPr kumimoji="1" lang="ja-JP" altLang="en-US" sz="3200" b="1">
                <a:solidFill>
                  <a:srgbClr val="454F61"/>
                </a:solidFill>
              </a:rPr>
              <a:t>構造</a:t>
            </a:r>
          </a:p>
        </p:txBody>
      </p:sp>
      <p:pic>
        <p:nvPicPr>
          <p:cNvPr id="5" name="図 4" descr="スポーツゲーム, テーブル が含まれている画像&#10;&#10;自動的に生成された説明">
            <a:extLst>
              <a:ext uri="{FF2B5EF4-FFF2-40B4-BE49-F238E27FC236}">
                <a16:creationId xmlns:a16="http://schemas.microsoft.com/office/drawing/2014/main" id="{1780F536-CAD9-9649-BFAE-8766264530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657" y="2832311"/>
            <a:ext cx="5747657" cy="2396751"/>
          </a:xfrm>
          <a:prstGeom prst="rect">
            <a:avLst/>
          </a:prstGeom>
        </p:spPr>
      </p:pic>
      <p:sp>
        <p:nvSpPr>
          <p:cNvPr id="17" name="角丸四角形 16">
            <a:extLst>
              <a:ext uri="{FF2B5EF4-FFF2-40B4-BE49-F238E27FC236}">
                <a16:creationId xmlns:a16="http://schemas.microsoft.com/office/drawing/2014/main" id="{C3586EC7-79B7-E24A-A212-D4CC6E7B9C67}"/>
              </a:ext>
            </a:extLst>
          </p:cNvPr>
          <p:cNvSpPr/>
          <p:nvPr/>
        </p:nvSpPr>
        <p:spPr>
          <a:xfrm>
            <a:off x="7736623" y="3931268"/>
            <a:ext cx="3850676" cy="1800321"/>
          </a:xfrm>
          <a:prstGeom prst="roundRect">
            <a:avLst>
              <a:gd name="adj" fmla="val 103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14192E01-4E6A-3F4F-904E-BC17089C65BD}"/>
              </a:ext>
            </a:extLst>
          </p:cNvPr>
          <p:cNvSpPr/>
          <p:nvPr/>
        </p:nvSpPr>
        <p:spPr>
          <a:xfrm>
            <a:off x="8028582" y="3006468"/>
            <a:ext cx="3247611" cy="523220"/>
          </a:xfrm>
          <a:prstGeom prst="rect">
            <a:avLst/>
          </a:prstGeom>
        </p:spPr>
        <p:txBody>
          <a:bodyPr wrap="square">
            <a:spAutoFit/>
          </a:bodyPr>
          <a:lstStyle/>
          <a:p>
            <a:r>
              <a:rPr lang="ja-JP" altLang="en-US" sz="2800">
                <a:solidFill>
                  <a:srgbClr val="454F61"/>
                </a:solidFill>
              </a:rPr>
              <a:t>・キーとなる場所</a:t>
            </a:r>
            <a:endParaRPr lang="en-US" altLang="ja-JP" sz="2800" dirty="0">
              <a:solidFill>
                <a:srgbClr val="454F61"/>
              </a:solidFill>
            </a:endParaRPr>
          </a:p>
        </p:txBody>
      </p:sp>
      <p:sp>
        <p:nvSpPr>
          <p:cNvPr id="4" name="テキスト ボックス 3">
            <a:extLst>
              <a:ext uri="{FF2B5EF4-FFF2-40B4-BE49-F238E27FC236}">
                <a16:creationId xmlns:a16="http://schemas.microsoft.com/office/drawing/2014/main" id="{ADF8D5A1-3DD8-DE4C-8BB5-B3B9F1C26669}"/>
              </a:ext>
            </a:extLst>
          </p:cNvPr>
          <p:cNvSpPr txBox="1"/>
          <p:nvPr/>
        </p:nvSpPr>
        <p:spPr>
          <a:xfrm>
            <a:off x="8028582" y="4072986"/>
            <a:ext cx="902811" cy="523220"/>
          </a:xfrm>
          <a:prstGeom prst="rect">
            <a:avLst/>
          </a:prstGeom>
          <a:noFill/>
        </p:spPr>
        <p:txBody>
          <a:bodyPr wrap="none" rtlCol="0">
            <a:spAutoFit/>
          </a:bodyPr>
          <a:lstStyle/>
          <a:p>
            <a:r>
              <a:rPr lang="ja-JP" altLang="en-US" sz="2800" b="1">
                <a:solidFill>
                  <a:srgbClr val="0054AC"/>
                </a:solidFill>
              </a:rPr>
              <a:t>セル</a:t>
            </a:r>
            <a:endParaRPr kumimoji="1" lang="ja-JP" altLang="en-US" sz="2800" b="1">
              <a:solidFill>
                <a:srgbClr val="0054AC"/>
              </a:solidFill>
            </a:endParaRPr>
          </a:p>
        </p:txBody>
      </p:sp>
      <p:sp>
        <p:nvSpPr>
          <p:cNvPr id="8" name="正方形/長方形 7">
            <a:extLst>
              <a:ext uri="{FF2B5EF4-FFF2-40B4-BE49-F238E27FC236}">
                <a16:creationId xmlns:a16="http://schemas.microsoft.com/office/drawing/2014/main" id="{01633AAF-E14D-DB46-A18C-68B28CE0BF56}"/>
              </a:ext>
            </a:extLst>
          </p:cNvPr>
          <p:cNvSpPr/>
          <p:nvPr/>
        </p:nvSpPr>
        <p:spPr>
          <a:xfrm>
            <a:off x="7966222" y="4615072"/>
            <a:ext cx="3621076" cy="954107"/>
          </a:xfrm>
          <a:prstGeom prst="rect">
            <a:avLst/>
          </a:prstGeom>
        </p:spPr>
        <p:txBody>
          <a:bodyPr wrap="square">
            <a:spAutoFit/>
          </a:bodyPr>
          <a:lstStyle/>
          <a:p>
            <a:r>
              <a:rPr lang="ja-JP" altLang="en-US" sz="2800">
                <a:solidFill>
                  <a:srgbClr val="454F61"/>
                </a:solidFill>
              </a:rPr>
              <a:t>・特徴点の四角形</a:t>
            </a:r>
            <a:endParaRPr lang="en-US" altLang="ja-JP" sz="2800" dirty="0">
              <a:solidFill>
                <a:srgbClr val="454F61"/>
              </a:solidFill>
            </a:endParaRPr>
          </a:p>
          <a:p>
            <a:r>
              <a:rPr lang="ja-JP" altLang="en-US" sz="2800">
                <a:solidFill>
                  <a:srgbClr val="454F61"/>
                </a:solidFill>
              </a:rPr>
              <a:t>・辺と対角線の計測</a:t>
            </a:r>
            <a:endParaRPr lang="en-US" altLang="ja-JP" sz="2800" dirty="0">
              <a:solidFill>
                <a:srgbClr val="454F61"/>
              </a:solidFill>
            </a:endParaRPr>
          </a:p>
        </p:txBody>
      </p:sp>
      <p:sp>
        <p:nvSpPr>
          <p:cNvPr id="9" name="テキスト ボックス 8">
            <a:extLst>
              <a:ext uri="{FF2B5EF4-FFF2-40B4-BE49-F238E27FC236}">
                <a16:creationId xmlns:a16="http://schemas.microsoft.com/office/drawing/2014/main" id="{79CFD590-2E7B-304C-8C4E-65F94326D062}"/>
              </a:ext>
            </a:extLst>
          </p:cNvPr>
          <p:cNvSpPr txBox="1"/>
          <p:nvPr/>
        </p:nvSpPr>
        <p:spPr>
          <a:xfrm>
            <a:off x="7999123" y="2261080"/>
            <a:ext cx="2267169" cy="523220"/>
          </a:xfrm>
          <a:prstGeom prst="rect">
            <a:avLst/>
          </a:prstGeom>
          <a:noFill/>
        </p:spPr>
        <p:txBody>
          <a:bodyPr wrap="square" rtlCol="0">
            <a:spAutoFit/>
          </a:bodyPr>
          <a:lstStyle/>
          <a:p>
            <a:r>
              <a:rPr lang="ja-JP" altLang="en-US" sz="2800" b="1">
                <a:solidFill>
                  <a:srgbClr val="E06A00"/>
                </a:solidFill>
              </a:rPr>
              <a:t>ポイント</a:t>
            </a:r>
            <a:endParaRPr kumimoji="1" lang="ja-JP" altLang="en-US" sz="2800" b="1">
              <a:solidFill>
                <a:srgbClr val="E06A00"/>
              </a:solidFill>
            </a:endParaRPr>
          </a:p>
        </p:txBody>
      </p:sp>
      <p:sp>
        <p:nvSpPr>
          <p:cNvPr id="6" name="正方形/長方形 5">
            <a:extLst>
              <a:ext uri="{FF2B5EF4-FFF2-40B4-BE49-F238E27FC236}">
                <a16:creationId xmlns:a16="http://schemas.microsoft.com/office/drawing/2014/main" id="{BB13A90C-D08E-D844-929F-EE729A49F7C0}"/>
              </a:ext>
            </a:extLst>
          </p:cNvPr>
          <p:cNvSpPr/>
          <p:nvPr/>
        </p:nvSpPr>
        <p:spPr>
          <a:xfrm>
            <a:off x="3223343" y="1495439"/>
            <a:ext cx="1980029" cy="523220"/>
          </a:xfrm>
          <a:prstGeom prst="rect">
            <a:avLst/>
          </a:prstGeom>
        </p:spPr>
        <p:txBody>
          <a:bodyPr wrap="none">
            <a:spAutoFit/>
          </a:bodyPr>
          <a:lstStyle/>
          <a:p>
            <a:r>
              <a:rPr lang="ja-JP" altLang="en-US" sz="2800">
                <a:solidFill>
                  <a:srgbClr val="454F61"/>
                </a:solidFill>
              </a:rPr>
              <a:t>魚型を再現</a:t>
            </a:r>
            <a:endParaRPr lang="ja-JP" altLang="en-US" sz="2800"/>
          </a:p>
        </p:txBody>
      </p:sp>
      <p:cxnSp>
        <p:nvCxnSpPr>
          <p:cNvPr id="22" name="直線コネクタ 21">
            <a:extLst>
              <a:ext uri="{FF2B5EF4-FFF2-40B4-BE49-F238E27FC236}">
                <a16:creationId xmlns:a16="http://schemas.microsoft.com/office/drawing/2014/main" id="{30834AD8-C6D9-1948-AC64-CE053CD359BB}"/>
              </a:ext>
            </a:extLst>
          </p:cNvPr>
          <p:cNvCxnSpPr>
            <a:cxnSpLocks/>
          </p:cNvCxnSpPr>
          <p:nvPr/>
        </p:nvCxnSpPr>
        <p:spPr>
          <a:xfrm>
            <a:off x="3347262" y="3528591"/>
            <a:ext cx="1690750" cy="247225"/>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3545A4A-2456-CF47-B15D-E1651F712A6D}"/>
              </a:ext>
            </a:extLst>
          </p:cNvPr>
          <p:cNvCxnSpPr>
            <a:cxnSpLocks/>
          </p:cNvCxnSpPr>
          <p:nvPr/>
        </p:nvCxnSpPr>
        <p:spPr>
          <a:xfrm flipV="1">
            <a:off x="3326480" y="4250715"/>
            <a:ext cx="1332606" cy="136106"/>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C417EA3E-BCB0-2849-97E8-6D9C3CD753B6}"/>
              </a:ext>
            </a:extLst>
          </p:cNvPr>
          <p:cNvCxnSpPr>
            <a:cxnSpLocks/>
            <a:endCxn id="31" idx="3"/>
          </p:cNvCxnSpPr>
          <p:nvPr/>
        </p:nvCxnSpPr>
        <p:spPr>
          <a:xfrm flipV="1">
            <a:off x="4659086" y="3801531"/>
            <a:ext cx="215823" cy="449184"/>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C6A6CA8F-D552-8340-9C2B-30F73683EA53}"/>
              </a:ext>
            </a:extLst>
          </p:cNvPr>
          <p:cNvCxnSpPr>
            <a:cxnSpLocks/>
          </p:cNvCxnSpPr>
          <p:nvPr/>
        </p:nvCxnSpPr>
        <p:spPr>
          <a:xfrm flipV="1">
            <a:off x="3347262" y="3498036"/>
            <a:ext cx="0" cy="869004"/>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21CCEAC8-752F-B248-899E-C616912BA720}"/>
              </a:ext>
            </a:extLst>
          </p:cNvPr>
          <p:cNvSpPr txBox="1"/>
          <p:nvPr/>
        </p:nvSpPr>
        <p:spPr>
          <a:xfrm>
            <a:off x="686371" y="4250715"/>
            <a:ext cx="500885" cy="369332"/>
          </a:xfrm>
          <a:prstGeom prst="rect">
            <a:avLst/>
          </a:prstGeom>
          <a:noFill/>
        </p:spPr>
        <p:txBody>
          <a:bodyPr wrap="square" rtlCol="0">
            <a:spAutoFit/>
          </a:bodyPr>
          <a:lstStyle/>
          <a:p>
            <a:r>
              <a:rPr kumimoji="1" lang="en-US" altLang="ja-JP" dirty="0"/>
              <a:t>1</a:t>
            </a:r>
            <a:endParaRPr kumimoji="1" lang="ja-JP" altLang="en-US"/>
          </a:p>
        </p:txBody>
      </p:sp>
      <p:sp>
        <p:nvSpPr>
          <p:cNvPr id="14" name="円/楕円 13">
            <a:extLst>
              <a:ext uri="{FF2B5EF4-FFF2-40B4-BE49-F238E27FC236}">
                <a16:creationId xmlns:a16="http://schemas.microsoft.com/office/drawing/2014/main" id="{092EB5ED-2759-AB48-98FF-2311D769D3E8}"/>
              </a:ext>
            </a:extLst>
          </p:cNvPr>
          <p:cNvSpPr/>
          <p:nvPr/>
        </p:nvSpPr>
        <p:spPr>
          <a:xfrm>
            <a:off x="3239890" y="3457809"/>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a:extLst>
              <a:ext uri="{FF2B5EF4-FFF2-40B4-BE49-F238E27FC236}">
                <a16:creationId xmlns:a16="http://schemas.microsoft.com/office/drawing/2014/main" id="{144343E5-89FD-664C-9135-018AC6DDAD64}"/>
              </a:ext>
            </a:extLst>
          </p:cNvPr>
          <p:cNvSpPr/>
          <p:nvPr/>
        </p:nvSpPr>
        <p:spPr>
          <a:xfrm>
            <a:off x="4848549" y="3678619"/>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685990BF-96FE-F847-B12F-51F51E52EFEE}"/>
              </a:ext>
            </a:extLst>
          </p:cNvPr>
          <p:cNvSpPr/>
          <p:nvPr/>
        </p:nvSpPr>
        <p:spPr>
          <a:xfrm>
            <a:off x="5118806" y="3712896"/>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E8254A04-F547-0A41-9F71-2E996900B406}"/>
              </a:ext>
            </a:extLst>
          </p:cNvPr>
          <p:cNvSpPr/>
          <p:nvPr/>
        </p:nvSpPr>
        <p:spPr>
          <a:xfrm>
            <a:off x="5134969" y="4030842"/>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a:extLst>
              <a:ext uri="{FF2B5EF4-FFF2-40B4-BE49-F238E27FC236}">
                <a16:creationId xmlns:a16="http://schemas.microsoft.com/office/drawing/2014/main" id="{54603CE6-7334-AB49-9D47-1E8C9FA4D6E6}"/>
              </a:ext>
            </a:extLst>
          </p:cNvPr>
          <p:cNvSpPr/>
          <p:nvPr/>
        </p:nvSpPr>
        <p:spPr>
          <a:xfrm>
            <a:off x="4523144" y="4115623"/>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a:extLst>
              <a:ext uri="{FF2B5EF4-FFF2-40B4-BE49-F238E27FC236}">
                <a16:creationId xmlns:a16="http://schemas.microsoft.com/office/drawing/2014/main" id="{FBE73796-F652-F241-9772-D134E501937D}"/>
              </a:ext>
            </a:extLst>
          </p:cNvPr>
          <p:cNvSpPr/>
          <p:nvPr/>
        </p:nvSpPr>
        <p:spPr>
          <a:xfrm>
            <a:off x="3239890" y="4286310"/>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46A367EA-8A36-B64D-B6C6-653A6B91EE3A}"/>
              </a:ext>
            </a:extLst>
          </p:cNvPr>
          <p:cNvSpPr/>
          <p:nvPr/>
        </p:nvSpPr>
        <p:spPr>
          <a:xfrm>
            <a:off x="2363799" y="3429000"/>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F1ADC460-374B-3B49-A9C4-00446CE6BC34}"/>
              </a:ext>
            </a:extLst>
          </p:cNvPr>
          <p:cNvSpPr/>
          <p:nvPr/>
        </p:nvSpPr>
        <p:spPr>
          <a:xfrm>
            <a:off x="2246377" y="4297785"/>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56B20F77-F229-5A42-9FB3-A9623B6766F4}"/>
              </a:ext>
            </a:extLst>
          </p:cNvPr>
          <p:cNvSpPr/>
          <p:nvPr/>
        </p:nvSpPr>
        <p:spPr>
          <a:xfrm>
            <a:off x="1212966" y="3712896"/>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399EEE23-1D30-CE4F-AB4E-F55B04E878D2}"/>
              </a:ext>
            </a:extLst>
          </p:cNvPr>
          <p:cNvSpPr/>
          <p:nvPr/>
        </p:nvSpPr>
        <p:spPr>
          <a:xfrm>
            <a:off x="886414" y="4147613"/>
            <a:ext cx="180000" cy="144000"/>
          </a:xfrm>
          <a:prstGeom prst="ellipse">
            <a:avLst/>
          </a:prstGeom>
          <a:solidFill>
            <a:srgbClr val="E06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36E4B0C6-EE77-2E4D-A222-67990C1984E0}"/>
              </a:ext>
            </a:extLst>
          </p:cNvPr>
          <p:cNvCxnSpPr>
            <a:cxnSpLocks/>
            <a:stCxn id="31" idx="3"/>
            <a:endCxn id="49" idx="1"/>
          </p:cNvCxnSpPr>
          <p:nvPr/>
        </p:nvCxnSpPr>
        <p:spPr>
          <a:xfrm flipV="1">
            <a:off x="4874909" y="2918820"/>
            <a:ext cx="2859923" cy="882711"/>
          </a:xfrm>
          <a:prstGeom prst="line">
            <a:avLst/>
          </a:prstGeom>
          <a:ln w="22225">
            <a:solidFill>
              <a:srgbClr val="E06A00"/>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5D1C6239-50B8-364D-893E-8A4E5A6E0B12}"/>
              </a:ext>
            </a:extLst>
          </p:cNvPr>
          <p:cNvCxnSpPr>
            <a:cxnSpLocks/>
            <a:stCxn id="14" idx="2"/>
            <a:endCxn id="49" idx="1"/>
          </p:cNvCxnSpPr>
          <p:nvPr/>
        </p:nvCxnSpPr>
        <p:spPr>
          <a:xfrm flipV="1">
            <a:off x="3239890" y="2918820"/>
            <a:ext cx="4494942" cy="610989"/>
          </a:xfrm>
          <a:prstGeom prst="line">
            <a:avLst/>
          </a:prstGeom>
          <a:ln w="22225">
            <a:solidFill>
              <a:srgbClr val="E06A0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98093356-9723-994F-B4FC-A0078446F0F3}"/>
              </a:ext>
            </a:extLst>
          </p:cNvPr>
          <p:cNvCxnSpPr>
            <a:cxnSpLocks/>
            <a:stCxn id="39" idx="0"/>
            <a:endCxn id="49" idx="1"/>
          </p:cNvCxnSpPr>
          <p:nvPr/>
        </p:nvCxnSpPr>
        <p:spPr>
          <a:xfrm flipV="1">
            <a:off x="2453799" y="2918820"/>
            <a:ext cx="5281033" cy="510180"/>
          </a:xfrm>
          <a:prstGeom prst="line">
            <a:avLst/>
          </a:prstGeom>
          <a:ln w="22225">
            <a:solidFill>
              <a:srgbClr val="E06A00"/>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7AB5D7F9-1065-AB40-81E9-4B14E15A53EC}"/>
              </a:ext>
            </a:extLst>
          </p:cNvPr>
          <p:cNvCxnSpPr>
            <a:cxnSpLocks/>
            <a:stCxn id="33" idx="3"/>
            <a:endCxn id="49" idx="1"/>
          </p:cNvCxnSpPr>
          <p:nvPr/>
        </p:nvCxnSpPr>
        <p:spPr>
          <a:xfrm flipV="1">
            <a:off x="5161329" y="2918820"/>
            <a:ext cx="2573503" cy="1234934"/>
          </a:xfrm>
          <a:prstGeom prst="line">
            <a:avLst/>
          </a:prstGeom>
          <a:ln w="22225">
            <a:solidFill>
              <a:srgbClr val="E06A00"/>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88C78A3C-8780-FB4B-B023-44FED40023E8}"/>
              </a:ext>
            </a:extLst>
          </p:cNvPr>
          <p:cNvCxnSpPr>
            <a:cxnSpLocks/>
          </p:cNvCxnSpPr>
          <p:nvPr/>
        </p:nvCxnSpPr>
        <p:spPr>
          <a:xfrm flipH="1" flipV="1">
            <a:off x="3956181" y="4367043"/>
            <a:ext cx="3752292" cy="56226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F1A7DB90-96DD-AF47-A0E2-C0E4EDEB1081}"/>
              </a:ext>
            </a:extLst>
          </p:cNvPr>
          <p:cNvSpPr/>
          <p:nvPr/>
        </p:nvSpPr>
        <p:spPr>
          <a:xfrm>
            <a:off x="478971" y="6171564"/>
            <a:ext cx="11642271" cy="646331"/>
          </a:xfrm>
          <a:prstGeom prst="rect">
            <a:avLst/>
          </a:prstGeom>
        </p:spPr>
        <p:txBody>
          <a:bodyPr wrap="square">
            <a:spAutoFit/>
          </a:bodyPr>
          <a:lstStyle/>
          <a:p>
            <a:r>
              <a:rPr lang="ja-JP" altLang="en-US"/>
              <a:t>引用：</a:t>
            </a:r>
            <a:r>
              <a:rPr lang="en" altLang="ja-JP" dirty="0"/>
              <a:t>The Truss: Body Form Reconstructions in Morphometrics: Richard E. Strauss, Fred L. Bookstein. Systematic Zoology, Vol.32, No.2, pp.113-135, 1982</a:t>
            </a:r>
          </a:p>
        </p:txBody>
      </p:sp>
      <p:sp>
        <p:nvSpPr>
          <p:cNvPr id="55" name="タイトル 1">
            <a:extLst>
              <a:ext uri="{FF2B5EF4-FFF2-40B4-BE49-F238E27FC236}">
                <a16:creationId xmlns:a16="http://schemas.microsoft.com/office/drawing/2014/main" id="{23778B51-E28B-C342-873D-9D619E3634BE}"/>
              </a:ext>
            </a:extLst>
          </p:cNvPr>
          <p:cNvSpPr txBox="1">
            <a:spLocks/>
          </p:cNvSpPr>
          <p:nvPr/>
        </p:nvSpPr>
        <p:spPr>
          <a:xfrm>
            <a:off x="478971" y="106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b="1">
                <a:solidFill>
                  <a:srgbClr val="E06A00"/>
                </a:solidFill>
              </a:rPr>
              <a:t>関連研究</a:t>
            </a:r>
          </a:p>
        </p:txBody>
      </p:sp>
      <p:cxnSp>
        <p:nvCxnSpPr>
          <p:cNvPr id="35" name="直線コネクタ 34">
            <a:extLst>
              <a:ext uri="{FF2B5EF4-FFF2-40B4-BE49-F238E27FC236}">
                <a16:creationId xmlns:a16="http://schemas.microsoft.com/office/drawing/2014/main" id="{080781E4-BC9D-E046-81AD-55728E1EBE8C}"/>
              </a:ext>
            </a:extLst>
          </p:cNvPr>
          <p:cNvCxnSpPr>
            <a:cxnSpLocks/>
            <a:stCxn id="14" idx="4"/>
            <a:endCxn id="37" idx="3"/>
          </p:cNvCxnSpPr>
          <p:nvPr/>
        </p:nvCxnSpPr>
        <p:spPr>
          <a:xfrm>
            <a:off x="3329890" y="3601809"/>
            <a:ext cx="1219614" cy="636726"/>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DEF595D9-909D-1245-B53B-FA880E3D8874}"/>
              </a:ext>
            </a:extLst>
          </p:cNvPr>
          <p:cNvCxnSpPr>
            <a:cxnSpLocks/>
            <a:stCxn id="38" idx="4"/>
            <a:endCxn id="31" idx="3"/>
          </p:cNvCxnSpPr>
          <p:nvPr/>
        </p:nvCxnSpPr>
        <p:spPr>
          <a:xfrm flipV="1">
            <a:off x="3329890" y="3801531"/>
            <a:ext cx="1545019" cy="628779"/>
          </a:xfrm>
          <a:prstGeom prst="line">
            <a:avLst/>
          </a:prstGeom>
          <a:ln w="793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112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角丸四角形 7">
            <a:extLst>
              <a:ext uri="{FF2B5EF4-FFF2-40B4-BE49-F238E27FC236}">
                <a16:creationId xmlns:a16="http://schemas.microsoft.com/office/drawing/2014/main" id="{30B8E0EE-6697-044B-963C-610C9FCED873}"/>
              </a:ext>
            </a:extLst>
          </p:cNvPr>
          <p:cNvSpPr/>
          <p:nvPr/>
        </p:nvSpPr>
        <p:spPr>
          <a:xfrm>
            <a:off x="356477" y="1208313"/>
            <a:ext cx="11449080" cy="4441373"/>
          </a:xfrm>
          <a:prstGeom prst="roundRect">
            <a:avLst>
              <a:gd name="adj" fmla="val 10785"/>
            </a:avLst>
          </a:prstGeom>
          <a:solidFill>
            <a:srgbClr val="FEE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31E7AF2-F397-F447-A89B-5AD382D97143}"/>
              </a:ext>
            </a:extLst>
          </p:cNvPr>
          <p:cNvSpPr>
            <a:spLocks noGrp="1"/>
          </p:cNvSpPr>
          <p:nvPr>
            <p:ph type="title"/>
          </p:nvPr>
        </p:nvSpPr>
        <p:spPr>
          <a:xfrm>
            <a:off x="712548" y="74253"/>
            <a:ext cx="10515600" cy="1325563"/>
          </a:xfrm>
        </p:spPr>
        <p:txBody>
          <a:bodyPr/>
          <a:lstStyle/>
          <a:p>
            <a:r>
              <a:rPr kumimoji="1" lang="ja-JP" altLang="en-US" b="1">
                <a:solidFill>
                  <a:srgbClr val="E06A00"/>
                </a:solidFill>
              </a:rPr>
              <a:t>システム概要</a:t>
            </a:r>
          </a:p>
        </p:txBody>
      </p:sp>
      <p:sp>
        <p:nvSpPr>
          <p:cNvPr id="9" name="正方形/長方形 8">
            <a:extLst>
              <a:ext uri="{FF2B5EF4-FFF2-40B4-BE49-F238E27FC236}">
                <a16:creationId xmlns:a16="http://schemas.microsoft.com/office/drawing/2014/main" id="{1F0DEAFA-6755-C44B-B36B-68AF937AB6C1}"/>
              </a:ext>
            </a:extLst>
          </p:cNvPr>
          <p:cNvSpPr/>
          <p:nvPr/>
        </p:nvSpPr>
        <p:spPr>
          <a:xfrm>
            <a:off x="802383" y="1367192"/>
            <a:ext cx="2698175" cy="523220"/>
          </a:xfrm>
          <a:prstGeom prst="rect">
            <a:avLst/>
          </a:prstGeom>
        </p:spPr>
        <p:txBody>
          <a:bodyPr wrap="none">
            <a:spAutoFit/>
          </a:bodyPr>
          <a:lstStyle/>
          <a:p>
            <a:r>
              <a:rPr lang="ja-JP" altLang="en-US" sz="2800" b="1">
                <a:solidFill>
                  <a:srgbClr val="454F61"/>
                </a:solidFill>
              </a:rPr>
              <a:t>ウェブブラウザ</a:t>
            </a:r>
            <a:endParaRPr lang="en-US" altLang="ja-JP" sz="2800" b="1" dirty="0">
              <a:solidFill>
                <a:srgbClr val="454F61"/>
              </a:solidFill>
            </a:endParaRPr>
          </a:p>
        </p:txBody>
      </p:sp>
      <p:sp>
        <p:nvSpPr>
          <p:cNvPr id="10" name="角丸四角形 9">
            <a:extLst>
              <a:ext uri="{FF2B5EF4-FFF2-40B4-BE49-F238E27FC236}">
                <a16:creationId xmlns:a16="http://schemas.microsoft.com/office/drawing/2014/main" id="{0C1F37DD-BCEE-B345-BB9C-66A8C7BFA255}"/>
              </a:ext>
            </a:extLst>
          </p:cNvPr>
          <p:cNvSpPr/>
          <p:nvPr/>
        </p:nvSpPr>
        <p:spPr>
          <a:xfrm>
            <a:off x="693527" y="2049513"/>
            <a:ext cx="2915888" cy="34653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B9667A89-3E7B-E046-A6CB-982774D1944A}"/>
              </a:ext>
            </a:extLst>
          </p:cNvPr>
          <p:cNvSpPr/>
          <p:nvPr/>
        </p:nvSpPr>
        <p:spPr>
          <a:xfrm>
            <a:off x="1121296" y="2381007"/>
            <a:ext cx="2031325" cy="461665"/>
          </a:xfrm>
          <a:prstGeom prst="rect">
            <a:avLst/>
          </a:prstGeom>
        </p:spPr>
        <p:txBody>
          <a:bodyPr wrap="none">
            <a:spAutoFit/>
          </a:bodyPr>
          <a:lstStyle/>
          <a:p>
            <a:r>
              <a:rPr lang="ja-JP" altLang="en-US" sz="2400">
                <a:solidFill>
                  <a:srgbClr val="454F61"/>
                </a:solidFill>
              </a:rPr>
              <a:t>特徴点を入力</a:t>
            </a:r>
            <a:endParaRPr lang="ja-JP" altLang="en-US" sz="2400"/>
          </a:p>
        </p:txBody>
      </p:sp>
      <p:sp>
        <p:nvSpPr>
          <p:cNvPr id="12" name="角丸四角形 11">
            <a:extLst>
              <a:ext uri="{FF2B5EF4-FFF2-40B4-BE49-F238E27FC236}">
                <a16:creationId xmlns:a16="http://schemas.microsoft.com/office/drawing/2014/main" id="{8A79FEDF-E7AB-2341-B756-B081DB534AFE}"/>
              </a:ext>
            </a:extLst>
          </p:cNvPr>
          <p:cNvSpPr/>
          <p:nvPr/>
        </p:nvSpPr>
        <p:spPr>
          <a:xfrm>
            <a:off x="4840174" y="2049514"/>
            <a:ext cx="3192048" cy="34653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439230B-AAB4-3945-BE92-A5AA9A3FB547}"/>
              </a:ext>
            </a:extLst>
          </p:cNvPr>
          <p:cNvSpPr/>
          <p:nvPr/>
        </p:nvSpPr>
        <p:spPr>
          <a:xfrm>
            <a:off x="5544179" y="2361714"/>
            <a:ext cx="1723549" cy="461665"/>
          </a:xfrm>
          <a:prstGeom prst="rect">
            <a:avLst/>
          </a:prstGeom>
        </p:spPr>
        <p:txBody>
          <a:bodyPr wrap="none">
            <a:spAutoFit/>
          </a:bodyPr>
          <a:lstStyle/>
          <a:p>
            <a:r>
              <a:rPr lang="ja-JP" altLang="en-US" sz="2400">
                <a:solidFill>
                  <a:srgbClr val="454F61"/>
                </a:solidFill>
              </a:rPr>
              <a:t>体型を選択</a:t>
            </a:r>
            <a:endParaRPr lang="ja-JP" altLang="en-US" sz="2400"/>
          </a:p>
        </p:txBody>
      </p:sp>
      <p:sp>
        <p:nvSpPr>
          <p:cNvPr id="17" name="角丸四角形 16">
            <a:extLst>
              <a:ext uri="{FF2B5EF4-FFF2-40B4-BE49-F238E27FC236}">
                <a16:creationId xmlns:a16="http://schemas.microsoft.com/office/drawing/2014/main" id="{A400301A-C0C0-E948-A59A-3EF554F302F4}"/>
              </a:ext>
            </a:extLst>
          </p:cNvPr>
          <p:cNvSpPr/>
          <p:nvPr/>
        </p:nvSpPr>
        <p:spPr>
          <a:xfrm>
            <a:off x="9311346" y="2049513"/>
            <a:ext cx="2187127" cy="346535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C6C9FB42-1C4B-C04C-BF66-58E3768F8EDC}"/>
              </a:ext>
            </a:extLst>
          </p:cNvPr>
          <p:cNvSpPr/>
          <p:nvPr/>
        </p:nvSpPr>
        <p:spPr>
          <a:xfrm>
            <a:off x="9430122" y="3511054"/>
            <a:ext cx="1949573" cy="584775"/>
          </a:xfrm>
          <a:prstGeom prst="rect">
            <a:avLst/>
          </a:prstGeom>
        </p:spPr>
        <p:txBody>
          <a:bodyPr wrap="none">
            <a:spAutoFit/>
          </a:bodyPr>
          <a:lstStyle/>
          <a:p>
            <a:r>
              <a:rPr lang="en-US" altLang="ja-JP" sz="3200" dirty="0">
                <a:solidFill>
                  <a:srgbClr val="454F61"/>
                </a:solidFill>
              </a:rPr>
              <a:t>3D</a:t>
            </a:r>
            <a:r>
              <a:rPr lang="ja-JP" altLang="en-US" sz="3200">
                <a:solidFill>
                  <a:srgbClr val="454F61"/>
                </a:solidFill>
              </a:rPr>
              <a:t>モデル</a:t>
            </a:r>
            <a:endParaRPr lang="en-US" altLang="ja-JP" sz="3200" dirty="0">
              <a:solidFill>
                <a:srgbClr val="454F61"/>
              </a:solidFill>
            </a:endParaRPr>
          </a:p>
        </p:txBody>
      </p:sp>
      <p:pic>
        <p:nvPicPr>
          <p:cNvPr id="18" name="コンテンツ プレースホルダー 26" descr="レーダー チャート&#10;&#10;中程度の精度で自動的に生成された説明">
            <a:extLst>
              <a:ext uri="{FF2B5EF4-FFF2-40B4-BE49-F238E27FC236}">
                <a16:creationId xmlns:a16="http://schemas.microsoft.com/office/drawing/2014/main" id="{CBEFB81A-708A-6444-8938-9BA488975ADC}"/>
              </a:ext>
            </a:extLst>
          </p:cNvPr>
          <p:cNvPicPr>
            <a:picLocks noGrp="1" noChangeAspect="1"/>
          </p:cNvPicPr>
          <p:nvPr>
            <p:ph idx="1"/>
          </p:nvPr>
        </p:nvPicPr>
        <p:blipFill rotWithShape="1">
          <a:blip r:embed="rId3"/>
          <a:srcRect l="3082" t="18606" r="2443" b="22097"/>
          <a:stretch/>
        </p:blipFill>
        <p:spPr>
          <a:xfrm>
            <a:off x="879687" y="3164355"/>
            <a:ext cx="2572523" cy="1614681"/>
          </a:xfrm>
        </p:spPr>
      </p:pic>
      <p:sp>
        <p:nvSpPr>
          <p:cNvPr id="19" name="テキスト ボックス 18">
            <a:extLst>
              <a:ext uri="{FF2B5EF4-FFF2-40B4-BE49-F238E27FC236}">
                <a16:creationId xmlns:a16="http://schemas.microsoft.com/office/drawing/2014/main" id="{415E16BA-FEDE-CA4F-85F9-33C3B6D0DD10}"/>
              </a:ext>
            </a:extLst>
          </p:cNvPr>
          <p:cNvSpPr txBox="1"/>
          <p:nvPr/>
        </p:nvSpPr>
        <p:spPr>
          <a:xfrm>
            <a:off x="693527" y="6004764"/>
            <a:ext cx="10956846" cy="461665"/>
          </a:xfrm>
          <a:prstGeom prst="rect">
            <a:avLst/>
          </a:prstGeom>
          <a:noFill/>
        </p:spPr>
        <p:txBody>
          <a:bodyPr wrap="none" rtlCol="0">
            <a:spAutoFit/>
          </a:bodyPr>
          <a:lstStyle/>
          <a:p>
            <a:r>
              <a:rPr kumimoji="1" lang="ja-JP" altLang="en-US" sz="2400">
                <a:solidFill>
                  <a:srgbClr val="454F61"/>
                </a:solidFill>
              </a:rPr>
              <a:t>使用する写真は、左を向いていること、真横から撮った写真</a:t>
            </a:r>
            <a:r>
              <a:rPr lang="ja-JP" altLang="en-US" sz="2400">
                <a:solidFill>
                  <a:srgbClr val="454F61"/>
                </a:solidFill>
              </a:rPr>
              <a:t>であることが必要</a:t>
            </a:r>
            <a:endParaRPr kumimoji="1" lang="ja-JP" altLang="en-US" sz="2400">
              <a:solidFill>
                <a:srgbClr val="454F61"/>
              </a:solidFill>
            </a:endParaRPr>
          </a:p>
        </p:txBody>
      </p:sp>
      <p:sp>
        <p:nvSpPr>
          <p:cNvPr id="20" name="右矢印 19">
            <a:extLst>
              <a:ext uri="{FF2B5EF4-FFF2-40B4-BE49-F238E27FC236}">
                <a16:creationId xmlns:a16="http://schemas.microsoft.com/office/drawing/2014/main" id="{3C0C9075-5CB2-EA4E-B09C-7AFF822DA2D7}"/>
              </a:ext>
            </a:extLst>
          </p:cNvPr>
          <p:cNvSpPr/>
          <p:nvPr/>
        </p:nvSpPr>
        <p:spPr>
          <a:xfrm>
            <a:off x="3781661" y="3592719"/>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a:extLst>
              <a:ext uri="{FF2B5EF4-FFF2-40B4-BE49-F238E27FC236}">
                <a16:creationId xmlns:a16="http://schemas.microsoft.com/office/drawing/2014/main" id="{E5B2C072-AA4D-AB4E-9A31-0E817C0AB191}"/>
              </a:ext>
            </a:extLst>
          </p:cNvPr>
          <p:cNvSpPr/>
          <p:nvPr/>
        </p:nvSpPr>
        <p:spPr>
          <a:xfrm>
            <a:off x="8240211" y="3609078"/>
            <a:ext cx="886266" cy="378945"/>
          </a:xfrm>
          <a:prstGeom prst="rightArrow">
            <a:avLst/>
          </a:prstGeom>
          <a:solidFill>
            <a:srgbClr val="EB9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04384F32-C792-F141-9DEF-289355B72435}"/>
              </a:ext>
            </a:extLst>
          </p:cNvPr>
          <p:cNvPicPr>
            <a:picLocks noChangeAspect="1"/>
          </p:cNvPicPr>
          <p:nvPr/>
        </p:nvPicPr>
        <p:blipFill rotWithShape="1">
          <a:blip r:embed="rId4"/>
          <a:srcRect l="3768" t="32678" r="1450" b="27565"/>
          <a:stretch/>
        </p:blipFill>
        <p:spPr>
          <a:xfrm>
            <a:off x="4928295" y="3553496"/>
            <a:ext cx="3044588" cy="957813"/>
          </a:xfrm>
          <a:prstGeom prst="rect">
            <a:avLst/>
          </a:prstGeom>
        </p:spPr>
      </p:pic>
    </p:spTree>
    <p:extLst>
      <p:ext uri="{BB962C8B-B14F-4D97-AF65-F5344CB8AC3E}">
        <p14:creationId xmlns:p14="http://schemas.microsoft.com/office/powerpoint/2010/main" val="3499458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角丸四角形 37">
            <a:extLst>
              <a:ext uri="{FF2B5EF4-FFF2-40B4-BE49-F238E27FC236}">
                <a16:creationId xmlns:a16="http://schemas.microsoft.com/office/drawing/2014/main" id="{A37CB274-3B90-F34A-B5A5-E154D613B727}"/>
              </a:ext>
            </a:extLst>
          </p:cNvPr>
          <p:cNvSpPr/>
          <p:nvPr/>
        </p:nvSpPr>
        <p:spPr>
          <a:xfrm>
            <a:off x="5573859" y="5440642"/>
            <a:ext cx="6252392" cy="863818"/>
          </a:xfrm>
          <a:prstGeom prst="roundRect">
            <a:avLst/>
          </a:prstGeom>
          <a:solidFill>
            <a:srgbClr val="FEEBDA"/>
          </a:solidFill>
          <a:ln>
            <a:solidFill>
              <a:srgbClr val="FEE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a:extLst>
              <a:ext uri="{FF2B5EF4-FFF2-40B4-BE49-F238E27FC236}">
                <a16:creationId xmlns:a16="http://schemas.microsoft.com/office/drawing/2014/main" id="{7B64BC0D-23F0-254E-A8AE-D686DD2E8A3C}"/>
              </a:ext>
            </a:extLst>
          </p:cNvPr>
          <p:cNvSpPr/>
          <p:nvPr/>
        </p:nvSpPr>
        <p:spPr>
          <a:xfrm>
            <a:off x="5573859" y="4324588"/>
            <a:ext cx="6252392" cy="863818"/>
          </a:xfrm>
          <a:prstGeom prst="roundRect">
            <a:avLst/>
          </a:prstGeom>
          <a:solidFill>
            <a:srgbClr val="FEEBDA"/>
          </a:solidFill>
          <a:ln>
            <a:solidFill>
              <a:srgbClr val="FEE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角丸四角形 32">
            <a:extLst>
              <a:ext uri="{FF2B5EF4-FFF2-40B4-BE49-F238E27FC236}">
                <a16:creationId xmlns:a16="http://schemas.microsoft.com/office/drawing/2014/main" id="{9214A5D5-6118-D548-BCD3-748A31D4F9A7}"/>
              </a:ext>
            </a:extLst>
          </p:cNvPr>
          <p:cNvSpPr/>
          <p:nvPr/>
        </p:nvSpPr>
        <p:spPr>
          <a:xfrm>
            <a:off x="5573859" y="3208534"/>
            <a:ext cx="6252392" cy="863818"/>
          </a:xfrm>
          <a:prstGeom prst="roundRect">
            <a:avLst/>
          </a:prstGeom>
          <a:solidFill>
            <a:srgbClr val="FEEBDA"/>
          </a:solidFill>
          <a:ln>
            <a:solidFill>
              <a:srgbClr val="FEE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02919A78-0FE6-904C-963D-F40C5E415ECC}"/>
              </a:ext>
            </a:extLst>
          </p:cNvPr>
          <p:cNvSpPr/>
          <p:nvPr/>
        </p:nvSpPr>
        <p:spPr>
          <a:xfrm>
            <a:off x="5573859" y="2092480"/>
            <a:ext cx="6252392" cy="863818"/>
          </a:xfrm>
          <a:prstGeom prst="roundRect">
            <a:avLst/>
          </a:prstGeom>
          <a:solidFill>
            <a:srgbClr val="FEEBDA"/>
          </a:solidFill>
          <a:ln>
            <a:solidFill>
              <a:srgbClr val="FEE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49B783C4-1AED-2242-9FD5-E48016616442}"/>
              </a:ext>
            </a:extLst>
          </p:cNvPr>
          <p:cNvSpPr>
            <a:spLocks noGrp="1"/>
          </p:cNvSpPr>
          <p:nvPr>
            <p:ph type="title"/>
          </p:nvPr>
        </p:nvSpPr>
        <p:spPr>
          <a:xfrm>
            <a:off x="315911" y="37958"/>
            <a:ext cx="10515600" cy="1325563"/>
          </a:xfrm>
        </p:spPr>
        <p:txBody>
          <a:bodyPr/>
          <a:lstStyle/>
          <a:p>
            <a:r>
              <a:rPr lang="ja-JP" altLang="en-US" b="1">
                <a:solidFill>
                  <a:srgbClr val="E06A00"/>
                </a:solidFill>
              </a:rPr>
              <a:t>本研究で定義した特徴点（</a:t>
            </a:r>
            <a:r>
              <a:rPr lang="en-US" altLang="ja-JP" b="1" dirty="0">
                <a:solidFill>
                  <a:srgbClr val="E06A00"/>
                </a:solidFill>
              </a:rPr>
              <a:t>1/2</a:t>
            </a:r>
            <a:r>
              <a:rPr lang="ja-JP" altLang="en-US" b="1">
                <a:solidFill>
                  <a:srgbClr val="E06A00"/>
                </a:solidFill>
              </a:rPr>
              <a:t>）</a:t>
            </a:r>
            <a:endParaRPr kumimoji="1" lang="ja-JP" altLang="en-US" b="1">
              <a:solidFill>
                <a:srgbClr val="E06A00"/>
              </a:solidFill>
            </a:endParaRPr>
          </a:p>
        </p:txBody>
      </p:sp>
      <p:pic>
        <p:nvPicPr>
          <p:cNvPr id="27" name="コンテンツ プレースホルダー 26" descr="レーダー チャート&#10;&#10;中程度の精度で自動的に生成された説明">
            <a:extLst>
              <a:ext uri="{FF2B5EF4-FFF2-40B4-BE49-F238E27FC236}">
                <a16:creationId xmlns:a16="http://schemas.microsoft.com/office/drawing/2014/main" id="{9681E779-CC08-504D-9361-D62C87EC8378}"/>
              </a:ext>
            </a:extLst>
          </p:cNvPr>
          <p:cNvPicPr>
            <a:picLocks noGrp="1" noChangeAspect="1"/>
          </p:cNvPicPr>
          <p:nvPr>
            <p:ph idx="1"/>
          </p:nvPr>
        </p:nvPicPr>
        <p:blipFill>
          <a:blip r:embed="rId3"/>
          <a:stretch>
            <a:fillRect/>
          </a:stretch>
        </p:blipFill>
        <p:spPr>
          <a:xfrm>
            <a:off x="429987" y="1431100"/>
            <a:ext cx="5121729" cy="5121729"/>
          </a:xfrm>
        </p:spPr>
      </p:pic>
      <p:sp>
        <p:nvSpPr>
          <p:cNvPr id="29" name="テキスト ボックス 28">
            <a:extLst>
              <a:ext uri="{FF2B5EF4-FFF2-40B4-BE49-F238E27FC236}">
                <a16:creationId xmlns:a16="http://schemas.microsoft.com/office/drawing/2014/main" id="{F0200895-054A-524D-A4D0-09388699EE05}"/>
              </a:ext>
            </a:extLst>
          </p:cNvPr>
          <p:cNvSpPr txBox="1"/>
          <p:nvPr/>
        </p:nvSpPr>
        <p:spPr>
          <a:xfrm>
            <a:off x="5774879" y="5572997"/>
            <a:ext cx="1005403" cy="584775"/>
          </a:xfrm>
          <a:prstGeom prst="rect">
            <a:avLst/>
          </a:prstGeom>
          <a:noFill/>
        </p:spPr>
        <p:txBody>
          <a:bodyPr wrap="none" rtlCol="0">
            <a:spAutoFit/>
          </a:bodyPr>
          <a:lstStyle/>
          <a:p>
            <a:r>
              <a:rPr kumimoji="1" lang="ja-JP" altLang="en-US" sz="3200" b="1">
                <a:solidFill>
                  <a:srgbClr val="E06A00"/>
                </a:solidFill>
              </a:rPr>
              <a:t>尾部</a:t>
            </a:r>
          </a:p>
        </p:txBody>
      </p:sp>
      <p:sp>
        <p:nvSpPr>
          <p:cNvPr id="35" name="テキスト ボックス 34">
            <a:extLst>
              <a:ext uri="{FF2B5EF4-FFF2-40B4-BE49-F238E27FC236}">
                <a16:creationId xmlns:a16="http://schemas.microsoft.com/office/drawing/2014/main" id="{FEA21FCE-1217-C34D-BD9C-0FD31A7CCD4A}"/>
              </a:ext>
            </a:extLst>
          </p:cNvPr>
          <p:cNvSpPr txBox="1"/>
          <p:nvPr/>
        </p:nvSpPr>
        <p:spPr>
          <a:xfrm>
            <a:off x="10330853" y="5572997"/>
            <a:ext cx="1083129" cy="584775"/>
          </a:xfrm>
          <a:prstGeom prst="rect">
            <a:avLst/>
          </a:prstGeom>
          <a:noFill/>
        </p:spPr>
        <p:txBody>
          <a:bodyPr wrap="square" rtlCol="0">
            <a:spAutoFit/>
          </a:bodyPr>
          <a:lstStyle/>
          <a:p>
            <a:r>
              <a:rPr lang="en-US" altLang="ja-JP" sz="3200" dirty="0">
                <a:solidFill>
                  <a:srgbClr val="454F61"/>
                </a:solidFill>
              </a:rPr>
              <a:t>8</a:t>
            </a:r>
            <a:r>
              <a:rPr lang="ja-JP" altLang="en-US" sz="3200">
                <a:solidFill>
                  <a:srgbClr val="454F61"/>
                </a:solidFill>
              </a:rPr>
              <a:t>点</a:t>
            </a:r>
            <a:endParaRPr lang="en-US" altLang="ja-JP" sz="3200" dirty="0">
              <a:solidFill>
                <a:srgbClr val="454F61"/>
              </a:solidFill>
            </a:endParaRPr>
          </a:p>
        </p:txBody>
      </p:sp>
      <p:sp>
        <p:nvSpPr>
          <p:cNvPr id="13" name="テキスト ボックス 12">
            <a:extLst>
              <a:ext uri="{FF2B5EF4-FFF2-40B4-BE49-F238E27FC236}">
                <a16:creationId xmlns:a16="http://schemas.microsoft.com/office/drawing/2014/main" id="{096F3F8A-20FB-CD48-A8F7-E19BF0A34964}"/>
              </a:ext>
            </a:extLst>
          </p:cNvPr>
          <p:cNvSpPr txBox="1"/>
          <p:nvPr/>
        </p:nvSpPr>
        <p:spPr>
          <a:xfrm>
            <a:off x="7279686" y="5572997"/>
            <a:ext cx="2759790" cy="584775"/>
          </a:xfrm>
          <a:prstGeom prst="rect">
            <a:avLst/>
          </a:prstGeom>
          <a:noFill/>
        </p:spPr>
        <p:txBody>
          <a:bodyPr wrap="square" rtlCol="0">
            <a:spAutoFit/>
          </a:bodyPr>
          <a:lstStyle/>
          <a:p>
            <a:r>
              <a:rPr lang="ja-JP" altLang="en-US" sz="3200">
                <a:solidFill>
                  <a:srgbClr val="454F61"/>
                </a:solidFill>
              </a:rPr>
              <a:t>尾鰭の付け根</a:t>
            </a:r>
            <a:endParaRPr lang="en-US" altLang="ja-JP" sz="3200" dirty="0">
              <a:solidFill>
                <a:srgbClr val="454F61"/>
              </a:solidFill>
            </a:endParaRPr>
          </a:p>
        </p:txBody>
      </p:sp>
      <p:sp>
        <p:nvSpPr>
          <p:cNvPr id="14" name="テキスト ボックス 13">
            <a:extLst>
              <a:ext uri="{FF2B5EF4-FFF2-40B4-BE49-F238E27FC236}">
                <a16:creationId xmlns:a16="http://schemas.microsoft.com/office/drawing/2014/main" id="{10D289FF-2ACE-E64A-9AF1-C4034D7B2906}"/>
              </a:ext>
            </a:extLst>
          </p:cNvPr>
          <p:cNvSpPr txBox="1"/>
          <p:nvPr/>
        </p:nvSpPr>
        <p:spPr>
          <a:xfrm>
            <a:off x="5774879" y="4492510"/>
            <a:ext cx="1005403" cy="584775"/>
          </a:xfrm>
          <a:prstGeom prst="rect">
            <a:avLst/>
          </a:prstGeom>
          <a:noFill/>
        </p:spPr>
        <p:txBody>
          <a:bodyPr wrap="none" rtlCol="0">
            <a:spAutoFit/>
          </a:bodyPr>
          <a:lstStyle/>
          <a:p>
            <a:r>
              <a:rPr lang="ja-JP" altLang="en-US" sz="3200" b="1">
                <a:solidFill>
                  <a:srgbClr val="E06A00"/>
                </a:solidFill>
              </a:rPr>
              <a:t>胴</a:t>
            </a:r>
            <a:r>
              <a:rPr kumimoji="1" lang="ja-JP" altLang="en-US" sz="3200" b="1">
                <a:solidFill>
                  <a:srgbClr val="E06A00"/>
                </a:solidFill>
              </a:rPr>
              <a:t>部</a:t>
            </a:r>
          </a:p>
        </p:txBody>
      </p:sp>
      <p:sp>
        <p:nvSpPr>
          <p:cNvPr id="15" name="テキスト ボックス 14">
            <a:extLst>
              <a:ext uri="{FF2B5EF4-FFF2-40B4-BE49-F238E27FC236}">
                <a16:creationId xmlns:a16="http://schemas.microsoft.com/office/drawing/2014/main" id="{B4FFFC39-C384-D348-BE63-780F7A7968A8}"/>
              </a:ext>
            </a:extLst>
          </p:cNvPr>
          <p:cNvSpPr txBox="1"/>
          <p:nvPr/>
        </p:nvSpPr>
        <p:spPr>
          <a:xfrm>
            <a:off x="10330853" y="4492510"/>
            <a:ext cx="1083129" cy="584775"/>
          </a:xfrm>
          <a:prstGeom prst="rect">
            <a:avLst/>
          </a:prstGeom>
          <a:noFill/>
        </p:spPr>
        <p:txBody>
          <a:bodyPr wrap="square" rtlCol="0">
            <a:spAutoFit/>
          </a:bodyPr>
          <a:lstStyle/>
          <a:p>
            <a:r>
              <a:rPr lang="en-US" altLang="ja-JP" sz="3200" dirty="0">
                <a:solidFill>
                  <a:srgbClr val="454F61"/>
                </a:solidFill>
              </a:rPr>
              <a:t>8</a:t>
            </a:r>
            <a:r>
              <a:rPr lang="ja-JP" altLang="en-US" sz="3200">
                <a:solidFill>
                  <a:srgbClr val="454F61"/>
                </a:solidFill>
              </a:rPr>
              <a:t>点</a:t>
            </a:r>
            <a:endParaRPr lang="en-US" altLang="ja-JP" sz="3200" dirty="0">
              <a:solidFill>
                <a:srgbClr val="454F61"/>
              </a:solidFill>
            </a:endParaRPr>
          </a:p>
        </p:txBody>
      </p:sp>
      <p:sp>
        <p:nvSpPr>
          <p:cNvPr id="16" name="テキスト ボックス 15">
            <a:extLst>
              <a:ext uri="{FF2B5EF4-FFF2-40B4-BE49-F238E27FC236}">
                <a16:creationId xmlns:a16="http://schemas.microsoft.com/office/drawing/2014/main" id="{19E650B1-D645-A84C-A1C7-33DFAE8720AE}"/>
              </a:ext>
            </a:extLst>
          </p:cNvPr>
          <p:cNvSpPr txBox="1"/>
          <p:nvPr/>
        </p:nvSpPr>
        <p:spPr>
          <a:xfrm>
            <a:off x="7279686" y="4492510"/>
            <a:ext cx="2759790" cy="584775"/>
          </a:xfrm>
          <a:prstGeom prst="rect">
            <a:avLst/>
          </a:prstGeom>
          <a:noFill/>
        </p:spPr>
        <p:txBody>
          <a:bodyPr wrap="square" rtlCol="0">
            <a:spAutoFit/>
          </a:bodyPr>
          <a:lstStyle/>
          <a:p>
            <a:r>
              <a:rPr lang="ja-JP" altLang="en-US" sz="3200">
                <a:solidFill>
                  <a:srgbClr val="454F61"/>
                </a:solidFill>
              </a:rPr>
              <a:t>肛門</a:t>
            </a:r>
            <a:endParaRPr lang="en-US" altLang="ja-JP" sz="3200" dirty="0">
              <a:solidFill>
                <a:srgbClr val="454F61"/>
              </a:solidFill>
            </a:endParaRPr>
          </a:p>
        </p:txBody>
      </p:sp>
      <p:sp>
        <p:nvSpPr>
          <p:cNvPr id="17" name="テキスト ボックス 16">
            <a:extLst>
              <a:ext uri="{FF2B5EF4-FFF2-40B4-BE49-F238E27FC236}">
                <a16:creationId xmlns:a16="http://schemas.microsoft.com/office/drawing/2014/main" id="{EE9FAEA1-A72E-444A-818F-23DC9F06D965}"/>
              </a:ext>
            </a:extLst>
          </p:cNvPr>
          <p:cNvSpPr txBox="1"/>
          <p:nvPr/>
        </p:nvSpPr>
        <p:spPr>
          <a:xfrm>
            <a:off x="5774879" y="3357244"/>
            <a:ext cx="1005403" cy="584775"/>
          </a:xfrm>
          <a:prstGeom prst="rect">
            <a:avLst/>
          </a:prstGeom>
          <a:noFill/>
        </p:spPr>
        <p:txBody>
          <a:bodyPr wrap="none" rtlCol="0">
            <a:spAutoFit/>
          </a:bodyPr>
          <a:lstStyle/>
          <a:p>
            <a:r>
              <a:rPr lang="ja-JP" altLang="en-US" sz="3200" b="1">
                <a:solidFill>
                  <a:srgbClr val="E06A00"/>
                </a:solidFill>
              </a:rPr>
              <a:t>頭</a:t>
            </a:r>
            <a:r>
              <a:rPr kumimoji="1" lang="ja-JP" altLang="en-US" sz="3200" b="1">
                <a:solidFill>
                  <a:srgbClr val="E06A00"/>
                </a:solidFill>
              </a:rPr>
              <a:t>部</a:t>
            </a:r>
          </a:p>
        </p:txBody>
      </p:sp>
      <p:sp>
        <p:nvSpPr>
          <p:cNvPr id="18" name="テキスト ボックス 17">
            <a:extLst>
              <a:ext uri="{FF2B5EF4-FFF2-40B4-BE49-F238E27FC236}">
                <a16:creationId xmlns:a16="http://schemas.microsoft.com/office/drawing/2014/main" id="{0FD3F4C6-1A66-B443-939D-112F2D5F6681}"/>
              </a:ext>
            </a:extLst>
          </p:cNvPr>
          <p:cNvSpPr txBox="1"/>
          <p:nvPr/>
        </p:nvSpPr>
        <p:spPr>
          <a:xfrm>
            <a:off x="10330853" y="3357244"/>
            <a:ext cx="1083129" cy="584775"/>
          </a:xfrm>
          <a:prstGeom prst="rect">
            <a:avLst/>
          </a:prstGeom>
          <a:noFill/>
        </p:spPr>
        <p:txBody>
          <a:bodyPr wrap="square" rtlCol="0">
            <a:spAutoFit/>
          </a:bodyPr>
          <a:lstStyle/>
          <a:p>
            <a:r>
              <a:rPr lang="en-US" altLang="ja-JP" sz="3200" dirty="0">
                <a:solidFill>
                  <a:srgbClr val="454F61"/>
                </a:solidFill>
              </a:rPr>
              <a:t>6</a:t>
            </a:r>
            <a:r>
              <a:rPr lang="ja-JP" altLang="en-US" sz="3200">
                <a:solidFill>
                  <a:srgbClr val="454F61"/>
                </a:solidFill>
              </a:rPr>
              <a:t>点</a:t>
            </a:r>
            <a:endParaRPr lang="en-US" altLang="ja-JP" sz="3200" dirty="0">
              <a:solidFill>
                <a:srgbClr val="454F61"/>
              </a:solidFill>
            </a:endParaRPr>
          </a:p>
        </p:txBody>
      </p:sp>
      <p:sp>
        <p:nvSpPr>
          <p:cNvPr id="19" name="テキスト ボックス 18">
            <a:extLst>
              <a:ext uri="{FF2B5EF4-FFF2-40B4-BE49-F238E27FC236}">
                <a16:creationId xmlns:a16="http://schemas.microsoft.com/office/drawing/2014/main" id="{B43242F8-E465-F44F-AD6B-33AF411104C1}"/>
              </a:ext>
            </a:extLst>
          </p:cNvPr>
          <p:cNvSpPr txBox="1"/>
          <p:nvPr/>
        </p:nvSpPr>
        <p:spPr>
          <a:xfrm>
            <a:off x="7279686" y="3357244"/>
            <a:ext cx="2759790" cy="584775"/>
          </a:xfrm>
          <a:prstGeom prst="rect">
            <a:avLst/>
          </a:prstGeom>
          <a:noFill/>
        </p:spPr>
        <p:txBody>
          <a:bodyPr wrap="square" rtlCol="0">
            <a:spAutoFit/>
          </a:bodyPr>
          <a:lstStyle/>
          <a:p>
            <a:r>
              <a:rPr lang="ja-JP" altLang="en-US" sz="3200">
                <a:solidFill>
                  <a:srgbClr val="454F61"/>
                </a:solidFill>
              </a:rPr>
              <a:t>エラの後端</a:t>
            </a:r>
            <a:endParaRPr lang="en-US" altLang="ja-JP" sz="3200" dirty="0">
              <a:solidFill>
                <a:srgbClr val="454F61"/>
              </a:solidFill>
            </a:endParaRPr>
          </a:p>
        </p:txBody>
      </p:sp>
      <p:sp>
        <p:nvSpPr>
          <p:cNvPr id="20" name="テキスト ボックス 19">
            <a:extLst>
              <a:ext uri="{FF2B5EF4-FFF2-40B4-BE49-F238E27FC236}">
                <a16:creationId xmlns:a16="http://schemas.microsoft.com/office/drawing/2014/main" id="{CB46C5E0-64DB-AB44-94C9-9E8DA8CC2384}"/>
              </a:ext>
            </a:extLst>
          </p:cNvPr>
          <p:cNvSpPr txBox="1"/>
          <p:nvPr/>
        </p:nvSpPr>
        <p:spPr>
          <a:xfrm>
            <a:off x="5774879" y="2257026"/>
            <a:ext cx="1005403" cy="584775"/>
          </a:xfrm>
          <a:prstGeom prst="rect">
            <a:avLst/>
          </a:prstGeom>
          <a:noFill/>
        </p:spPr>
        <p:txBody>
          <a:bodyPr wrap="none" rtlCol="0">
            <a:spAutoFit/>
          </a:bodyPr>
          <a:lstStyle/>
          <a:p>
            <a:r>
              <a:rPr lang="ja-JP" altLang="en-US" sz="3200" b="1">
                <a:solidFill>
                  <a:srgbClr val="E06A00"/>
                </a:solidFill>
              </a:rPr>
              <a:t>吻</a:t>
            </a:r>
            <a:r>
              <a:rPr kumimoji="1" lang="ja-JP" altLang="en-US" sz="3200" b="1">
                <a:solidFill>
                  <a:srgbClr val="E06A00"/>
                </a:solidFill>
              </a:rPr>
              <a:t>部</a:t>
            </a:r>
          </a:p>
        </p:txBody>
      </p:sp>
      <p:sp>
        <p:nvSpPr>
          <p:cNvPr id="21" name="テキスト ボックス 20">
            <a:extLst>
              <a:ext uri="{FF2B5EF4-FFF2-40B4-BE49-F238E27FC236}">
                <a16:creationId xmlns:a16="http://schemas.microsoft.com/office/drawing/2014/main" id="{A1BEEBCA-E475-CC48-9087-DF72CE355FBD}"/>
              </a:ext>
            </a:extLst>
          </p:cNvPr>
          <p:cNvSpPr txBox="1"/>
          <p:nvPr/>
        </p:nvSpPr>
        <p:spPr>
          <a:xfrm>
            <a:off x="10330853" y="2257026"/>
            <a:ext cx="1083129" cy="584775"/>
          </a:xfrm>
          <a:prstGeom prst="rect">
            <a:avLst/>
          </a:prstGeom>
          <a:noFill/>
        </p:spPr>
        <p:txBody>
          <a:bodyPr wrap="square" rtlCol="0">
            <a:spAutoFit/>
          </a:bodyPr>
          <a:lstStyle/>
          <a:p>
            <a:r>
              <a:rPr lang="en-US" altLang="ja-JP" sz="3200" dirty="0">
                <a:solidFill>
                  <a:srgbClr val="454F61"/>
                </a:solidFill>
              </a:rPr>
              <a:t>8</a:t>
            </a:r>
            <a:r>
              <a:rPr lang="ja-JP" altLang="en-US" sz="3200">
                <a:solidFill>
                  <a:srgbClr val="454F61"/>
                </a:solidFill>
              </a:rPr>
              <a:t>点</a:t>
            </a:r>
            <a:endParaRPr lang="en-US" altLang="ja-JP" sz="3200" dirty="0">
              <a:solidFill>
                <a:srgbClr val="454F61"/>
              </a:solidFill>
            </a:endParaRPr>
          </a:p>
        </p:txBody>
      </p:sp>
      <p:sp>
        <p:nvSpPr>
          <p:cNvPr id="22" name="テキスト ボックス 21">
            <a:extLst>
              <a:ext uri="{FF2B5EF4-FFF2-40B4-BE49-F238E27FC236}">
                <a16:creationId xmlns:a16="http://schemas.microsoft.com/office/drawing/2014/main" id="{CD3455F5-E07F-A841-B801-5206BA327A99}"/>
              </a:ext>
            </a:extLst>
          </p:cNvPr>
          <p:cNvSpPr txBox="1"/>
          <p:nvPr/>
        </p:nvSpPr>
        <p:spPr>
          <a:xfrm>
            <a:off x="7279686" y="2257026"/>
            <a:ext cx="2759790" cy="584775"/>
          </a:xfrm>
          <a:prstGeom prst="rect">
            <a:avLst/>
          </a:prstGeom>
          <a:noFill/>
        </p:spPr>
        <p:txBody>
          <a:bodyPr wrap="square" rtlCol="0">
            <a:spAutoFit/>
          </a:bodyPr>
          <a:lstStyle/>
          <a:p>
            <a:r>
              <a:rPr lang="ja-JP" altLang="en-US" sz="3200">
                <a:solidFill>
                  <a:srgbClr val="454F61"/>
                </a:solidFill>
              </a:rPr>
              <a:t>目の前縁</a:t>
            </a:r>
            <a:endParaRPr lang="en-US" altLang="ja-JP" sz="3200" dirty="0">
              <a:solidFill>
                <a:srgbClr val="454F61"/>
              </a:solidFill>
            </a:endParaRPr>
          </a:p>
        </p:txBody>
      </p:sp>
      <p:cxnSp>
        <p:nvCxnSpPr>
          <p:cNvPr id="4" name="直線コネクタ 3">
            <a:extLst>
              <a:ext uri="{FF2B5EF4-FFF2-40B4-BE49-F238E27FC236}">
                <a16:creationId xmlns:a16="http://schemas.microsoft.com/office/drawing/2014/main" id="{9DA59460-9E88-A94B-B4EE-95A4C7D077D6}"/>
              </a:ext>
            </a:extLst>
          </p:cNvPr>
          <p:cNvCxnSpPr>
            <a:cxnSpLocks/>
          </p:cNvCxnSpPr>
          <p:nvPr/>
        </p:nvCxnSpPr>
        <p:spPr>
          <a:xfrm>
            <a:off x="7279686" y="1835598"/>
            <a:ext cx="2056012" cy="3320"/>
          </a:xfrm>
          <a:prstGeom prst="line">
            <a:avLst/>
          </a:prstGeom>
          <a:ln w="31750">
            <a:solidFill>
              <a:srgbClr val="454F6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5CBCF9C0-4A89-6846-AA93-45BEF2B918FF}"/>
              </a:ext>
            </a:extLst>
          </p:cNvPr>
          <p:cNvCxnSpPr>
            <a:cxnSpLocks/>
          </p:cNvCxnSpPr>
          <p:nvPr/>
        </p:nvCxnSpPr>
        <p:spPr>
          <a:xfrm>
            <a:off x="10330853" y="1853124"/>
            <a:ext cx="1495398" cy="0"/>
          </a:xfrm>
          <a:prstGeom prst="line">
            <a:avLst/>
          </a:prstGeom>
          <a:ln w="31750">
            <a:solidFill>
              <a:srgbClr val="454F6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9CF6DFD-01EA-9E47-B771-1A2A19A48E3B}"/>
              </a:ext>
            </a:extLst>
          </p:cNvPr>
          <p:cNvSpPr txBox="1"/>
          <p:nvPr/>
        </p:nvSpPr>
        <p:spPr>
          <a:xfrm>
            <a:off x="7279686" y="1262502"/>
            <a:ext cx="1620957" cy="523220"/>
          </a:xfrm>
          <a:prstGeom prst="rect">
            <a:avLst/>
          </a:prstGeom>
          <a:noFill/>
        </p:spPr>
        <p:txBody>
          <a:bodyPr wrap="none" rtlCol="0">
            <a:spAutoFit/>
          </a:bodyPr>
          <a:lstStyle/>
          <a:p>
            <a:r>
              <a:rPr kumimoji="1" lang="ja-JP" altLang="en-US" sz="2800">
                <a:solidFill>
                  <a:srgbClr val="454F61"/>
                </a:solidFill>
              </a:rPr>
              <a:t>基準地点</a:t>
            </a:r>
          </a:p>
        </p:txBody>
      </p:sp>
      <p:sp>
        <p:nvSpPr>
          <p:cNvPr id="30" name="テキスト ボックス 29">
            <a:extLst>
              <a:ext uri="{FF2B5EF4-FFF2-40B4-BE49-F238E27FC236}">
                <a16:creationId xmlns:a16="http://schemas.microsoft.com/office/drawing/2014/main" id="{42A52608-A24E-8144-8EE6-92304BFD5EDC}"/>
              </a:ext>
            </a:extLst>
          </p:cNvPr>
          <p:cNvSpPr txBox="1"/>
          <p:nvPr/>
        </p:nvSpPr>
        <p:spPr>
          <a:xfrm>
            <a:off x="10330853" y="1300293"/>
            <a:ext cx="1261884" cy="523220"/>
          </a:xfrm>
          <a:prstGeom prst="rect">
            <a:avLst/>
          </a:prstGeom>
          <a:noFill/>
        </p:spPr>
        <p:txBody>
          <a:bodyPr wrap="none" rtlCol="0">
            <a:spAutoFit/>
          </a:bodyPr>
          <a:lstStyle/>
          <a:p>
            <a:r>
              <a:rPr lang="ja-JP" altLang="en-US" sz="2800">
                <a:solidFill>
                  <a:srgbClr val="454F61"/>
                </a:solidFill>
              </a:rPr>
              <a:t>特徴点</a:t>
            </a:r>
            <a:endParaRPr kumimoji="1" lang="ja-JP" altLang="en-US" sz="2800">
              <a:solidFill>
                <a:srgbClr val="454F61"/>
              </a:solidFill>
            </a:endParaRPr>
          </a:p>
        </p:txBody>
      </p:sp>
      <p:sp>
        <p:nvSpPr>
          <p:cNvPr id="56" name="左大かっこ 55">
            <a:extLst>
              <a:ext uri="{FF2B5EF4-FFF2-40B4-BE49-F238E27FC236}">
                <a16:creationId xmlns:a16="http://schemas.microsoft.com/office/drawing/2014/main" id="{2B9D34F3-73DB-7548-B2A9-DFB6B5ADA72F}"/>
              </a:ext>
            </a:extLst>
          </p:cNvPr>
          <p:cNvSpPr/>
          <p:nvPr/>
        </p:nvSpPr>
        <p:spPr>
          <a:xfrm rot="5400000">
            <a:off x="2421349" y="1641078"/>
            <a:ext cx="194489" cy="1238192"/>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左大かっこ 56">
            <a:extLst>
              <a:ext uri="{FF2B5EF4-FFF2-40B4-BE49-F238E27FC236}">
                <a16:creationId xmlns:a16="http://schemas.microsoft.com/office/drawing/2014/main" id="{E039A6E1-30E1-C345-BDB5-B42CBD97850B}"/>
              </a:ext>
            </a:extLst>
          </p:cNvPr>
          <p:cNvSpPr/>
          <p:nvPr/>
        </p:nvSpPr>
        <p:spPr>
          <a:xfrm rot="5400000">
            <a:off x="3695674" y="1705699"/>
            <a:ext cx="194489" cy="1108953"/>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左大かっこ 57">
            <a:extLst>
              <a:ext uri="{FF2B5EF4-FFF2-40B4-BE49-F238E27FC236}">
                <a16:creationId xmlns:a16="http://schemas.microsoft.com/office/drawing/2014/main" id="{696C2585-17CA-AA45-80EE-8EC33A14F3AF}"/>
              </a:ext>
            </a:extLst>
          </p:cNvPr>
          <p:cNvSpPr/>
          <p:nvPr/>
        </p:nvSpPr>
        <p:spPr>
          <a:xfrm rot="5400000">
            <a:off x="1359294" y="1901641"/>
            <a:ext cx="194490" cy="717066"/>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左大かっこ 58">
            <a:extLst>
              <a:ext uri="{FF2B5EF4-FFF2-40B4-BE49-F238E27FC236}">
                <a16:creationId xmlns:a16="http://schemas.microsoft.com/office/drawing/2014/main" id="{275B7F63-B70E-684C-A8E8-BBB97BA82B32}"/>
              </a:ext>
            </a:extLst>
          </p:cNvPr>
          <p:cNvSpPr/>
          <p:nvPr/>
        </p:nvSpPr>
        <p:spPr>
          <a:xfrm rot="5400000">
            <a:off x="724215" y="2080907"/>
            <a:ext cx="194491" cy="358533"/>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998347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角丸四角形 31">
            <a:extLst>
              <a:ext uri="{FF2B5EF4-FFF2-40B4-BE49-F238E27FC236}">
                <a16:creationId xmlns:a16="http://schemas.microsoft.com/office/drawing/2014/main" id="{B0CDA8CA-C7C9-7C4C-98FD-102C2B1E53B2}"/>
              </a:ext>
            </a:extLst>
          </p:cNvPr>
          <p:cNvSpPr/>
          <p:nvPr/>
        </p:nvSpPr>
        <p:spPr>
          <a:xfrm>
            <a:off x="6726742" y="5853218"/>
            <a:ext cx="4756424" cy="699611"/>
          </a:xfrm>
          <a:prstGeom prst="roundRect">
            <a:avLst/>
          </a:prstGeom>
          <a:solidFill>
            <a:srgbClr val="FEEBDA"/>
          </a:solidFill>
          <a:ln>
            <a:solidFill>
              <a:srgbClr val="FEE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角丸四角形 30">
            <a:extLst>
              <a:ext uri="{FF2B5EF4-FFF2-40B4-BE49-F238E27FC236}">
                <a16:creationId xmlns:a16="http://schemas.microsoft.com/office/drawing/2014/main" id="{B28E331A-CAFD-184D-A32A-E7F883794EBA}"/>
              </a:ext>
            </a:extLst>
          </p:cNvPr>
          <p:cNvSpPr/>
          <p:nvPr/>
        </p:nvSpPr>
        <p:spPr>
          <a:xfrm>
            <a:off x="6726742" y="5000273"/>
            <a:ext cx="4756424" cy="699611"/>
          </a:xfrm>
          <a:prstGeom prst="roundRect">
            <a:avLst/>
          </a:prstGeom>
          <a:solidFill>
            <a:srgbClr val="FEEBDA"/>
          </a:solidFill>
          <a:ln>
            <a:solidFill>
              <a:srgbClr val="FEE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角丸四角形 19">
            <a:extLst>
              <a:ext uri="{FF2B5EF4-FFF2-40B4-BE49-F238E27FC236}">
                <a16:creationId xmlns:a16="http://schemas.microsoft.com/office/drawing/2014/main" id="{0EB0EEB0-1C70-1644-8DFA-E1523C40D628}"/>
              </a:ext>
            </a:extLst>
          </p:cNvPr>
          <p:cNvSpPr/>
          <p:nvPr/>
        </p:nvSpPr>
        <p:spPr>
          <a:xfrm>
            <a:off x="6726742" y="4147328"/>
            <a:ext cx="4756424" cy="699611"/>
          </a:xfrm>
          <a:prstGeom prst="roundRect">
            <a:avLst/>
          </a:prstGeom>
          <a:solidFill>
            <a:srgbClr val="FEEBDA"/>
          </a:solidFill>
          <a:ln>
            <a:solidFill>
              <a:srgbClr val="FEE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a:extLst>
              <a:ext uri="{FF2B5EF4-FFF2-40B4-BE49-F238E27FC236}">
                <a16:creationId xmlns:a16="http://schemas.microsoft.com/office/drawing/2014/main" id="{3A00E544-98C1-B54F-B328-F02877C834D9}"/>
              </a:ext>
            </a:extLst>
          </p:cNvPr>
          <p:cNvSpPr/>
          <p:nvPr/>
        </p:nvSpPr>
        <p:spPr>
          <a:xfrm>
            <a:off x="6726746" y="1218608"/>
            <a:ext cx="4756424" cy="2784432"/>
          </a:xfrm>
          <a:prstGeom prst="roundRect">
            <a:avLst>
              <a:gd name="adj" fmla="val 3710"/>
            </a:avLst>
          </a:prstGeom>
          <a:solidFill>
            <a:srgbClr val="FEEBDA"/>
          </a:solidFill>
          <a:ln>
            <a:solidFill>
              <a:srgbClr val="FEEB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descr="凧を揚げている人のイラスト&#10;&#10;低い精度で自動的に生成された説明">
            <a:extLst>
              <a:ext uri="{FF2B5EF4-FFF2-40B4-BE49-F238E27FC236}">
                <a16:creationId xmlns:a16="http://schemas.microsoft.com/office/drawing/2014/main" id="{EAB55725-5AE6-7F47-9948-5E290E08FCDB}"/>
              </a:ext>
            </a:extLst>
          </p:cNvPr>
          <p:cNvPicPr>
            <a:picLocks noChangeAspect="1"/>
          </p:cNvPicPr>
          <p:nvPr/>
        </p:nvPicPr>
        <p:blipFill>
          <a:blip r:embed="rId3"/>
          <a:stretch>
            <a:fillRect/>
          </a:stretch>
        </p:blipFill>
        <p:spPr>
          <a:xfrm>
            <a:off x="429987" y="1431100"/>
            <a:ext cx="5121729" cy="5121729"/>
          </a:xfrm>
          <a:prstGeom prst="rect">
            <a:avLst/>
          </a:prstGeom>
        </p:spPr>
      </p:pic>
      <p:sp>
        <p:nvSpPr>
          <p:cNvPr id="8" name="テキスト ボックス 7">
            <a:extLst>
              <a:ext uri="{FF2B5EF4-FFF2-40B4-BE49-F238E27FC236}">
                <a16:creationId xmlns:a16="http://schemas.microsoft.com/office/drawing/2014/main" id="{7075A403-AECF-EE4E-B56C-D688B5954B20}"/>
              </a:ext>
            </a:extLst>
          </p:cNvPr>
          <p:cNvSpPr txBox="1"/>
          <p:nvPr/>
        </p:nvSpPr>
        <p:spPr>
          <a:xfrm>
            <a:off x="6915432" y="1324180"/>
            <a:ext cx="1620957" cy="523220"/>
          </a:xfrm>
          <a:prstGeom prst="rect">
            <a:avLst/>
          </a:prstGeom>
          <a:noFill/>
        </p:spPr>
        <p:txBody>
          <a:bodyPr wrap="none" rtlCol="0">
            <a:spAutoFit/>
          </a:bodyPr>
          <a:lstStyle/>
          <a:p>
            <a:r>
              <a:rPr kumimoji="1" lang="ja-JP" altLang="en-US" sz="2800" b="1">
                <a:solidFill>
                  <a:srgbClr val="E06A00"/>
                </a:solidFill>
              </a:rPr>
              <a:t>第一背鰭</a:t>
            </a:r>
          </a:p>
        </p:txBody>
      </p:sp>
      <p:sp>
        <p:nvSpPr>
          <p:cNvPr id="12" name="テキスト ボックス 11">
            <a:extLst>
              <a:ext uri="{FF2B5EF4-FFF2-40B4-BE49-F238E27FC236}">
                <a16:creationId xmlns:a16="http://schemas.microsoft.com/office/drawing/2014/main" id="{89D93D10-EB5E-8E45-900F-283B4AF65F4A}"/>
              </a:ext>
            </a:extLst>
          </p:cNvPr>
          <p:cNvSpPr txBox="1"/>
          <p:nvPr/>
        </p:nvSpPr>
        <p:spPr>
          <a:xfrm>
            <a:off x="6915432" y="1871822"/>
            <a:ext cx="1620957" cy="523220"/>
          </a:xfrm>
          <a:prstGeom prst="rect">
            <a:avLst/>
          </a:prstGeom>
          <a:noFill/>
        </p:spPr>
        <p:txBody>
          <a:bodyPr wrap="none" rtlCol="0">
            <a:spAutoFit/>
          </a:bodyPr>
          <a:lstStyle/>
          <a:p>
            <a:r>
              <a:rPr kumimoji="1" lang="ja-JP" altLang="en-US" sz="2800" b="1">
                <a:solidFill>
                  <a:srgbClr val="E06A00"/>
                </a:solidFill>
              </a:rPr>
              <a:t>第二背鰭</a:t>
            </a:r>
          </a:p>
        </p:txBody>
      </p:sp>
      <p:sp>
        <p:nvSpPr>
          <p:cNvPr id="13" name="テキスト ボックス 12">
            <a:extLst>
              <a:ext uri="{FF2B5EF4-FFF2-40B4-BE49-F238E27FC236}">
                <a16:creationId xmlns:a16="http://schemas.microsoft.com/office/drawing/2014/main" id="{BF4D57B8-59E4-604D-A5B5-CF6D039BF3F2}"/>
              </a:ext>
            </a:extLst>
          </p:cNvPr>
          <p:cNvSpPr txBox="1"/>
          <p:nvPr/>
        </p:nvSpPr>
        <p:spPr>
          <a:xfrm>
            <a:off x="6917186" y="4222263"/>
            <a:ext cx="1005403" cy="584775"/>
          </a:xfrm>
          <a:prstGeom prst="rect">
            <a:avLst/>
          </a:prstGeom>
          <a:noFill/>
        </p:spPr>
        <p:txBody>
          <a:bodyPr wrap="none" rtlCol="0">
            <a:spAutoFit/>
          </a:bodyPr>
          <a:lstStyle/>
          <a:p>
            <a:r>
              <a:rPr lang="ja-JP" altLang="en-US" sz="3200" b="1">
                <a:solidFill>
                  <a:srgbClr val="E06A00"/>
                </a:solidFill>
              </a:rPr>
              <a:t>尾</a:t>
            </a:r>
            <a:r>
              <a:rPr kumimoji="1" lang="ja-JP" altLang="en-US" sz="3200" b="1">
                <a:solidFill>
                  <a:srgbClr val="E06A00"/>
                </a:solidFill>
              </a:rPr>
              <a:t>鰭</a:t>
            </a:r>
          </a:p>
        </p:txBody>
      </p:sp>
      <p:sp>
        <p:nvSpPr>
          <p:cNvPr id="14" name="テキスト ボックス 13">
            <a:extLst>
              <a:ext uri="{FF2B5EF4-FFF2-40B4-BE49-F238E27FC236}">
                <a16:creationId xmlns:a16="http://schemas.microsoft.com/office/drawing/2014/main" id="{8C24F5EE-57F1-144D-B9F7-59C24A2EA594}"/>
              </a:ext>
            </a:extLst>
          </p:cNvPr>
          <p:cNvSpPr txBox="1"/>
          <p:nvPr/>
        </p:nvSpPr>
        <p:spPr>
          <a:xfrm>
            <a:off x="6915432" y="2431772"/>
            <a:ext cx="902811" cy="523220"/>
          </a:xfrm>
          <a:prstGeom prst="rect">
            <a:avLst/>
          </a:prstGeom>
          <a:noFill/>
        </p:spPr>
        <p:txBody>
          <a:bodyPr wrap="none" rtlCol="0">
            <a:spAutoFit/>
          </a:bodyPr>
          <a:lstStyle/>
          <a:p>
            <a:r>
              <a:rPr kumimoji="1" lang="ja-JP" altLang="en-US" sz="2800" b="1">
                <a:solidFill>
                  <a:srgbClr val="E06A00"/>
                </a:solidFill>
              </a:rPr>
              <a:t>臀鰭</a:t>
            </a:r>
          </a:p>
        </p:txBody>
      </p:sp>
      <p:sp>
        <p:nvSpPr>
          <p:cNvPr id="15" name="テキスト ボックス 14">
            <a:extLst>
              <a:ext uri="{FF2B5EF4-FFF2-40B4-BE49-F238E27FC236}">
                <a16:creationId xmlns:a16="http://schemas.microsoft.com/office/drawing/2014/main" id="{26C50480-601C-DF4B-B4EC-84B6C7C9B3D4}"/>
              </a:ext>
            </a:extLst>
          </p:cNvPr>
          <p:cNvSpPr txBox="1"/>
          <p:nvPr/>
        </p:nvSpPr>
        <p:spPr>
          <a:xfrm>
            <a:off x="6935008" y="3432800"/>
            <a:ext cx="902811" cy="523220"/>
          </a:xfrm>
          <a:prstGeom prst="rect">
            <a:avLst/>
          </a:prstGeom>
          <a:noFill/>
        </p:spPr>
        <p:txBody>
          <a:bodyPr wrap="none" rtlCol="0">
            <a:spAutoFit/>
          </a:bodyPr>
          <a:lstStyle/>
          <a:p>
            <a:r>
              <a:rPr lang="ja-JP" altLang="en-US" sz="2800" b="1">
                <a:solidFill>
                  <a:srgbClr val="E06A00"/>
                </a:solidFill>
              </a:rPr>
              <a:t>胸</a:t>
            </a:r>
            <a:r>
              <a:rPr kumimoji="1" lang="ja-JP" altLang="en-US" sz="2800" b="1">
                <a:solidFill>
                  <a:srgbClr val="E06A00"/>
                </a:solidFill>
              </a:rPr>
              <a:t>鰭</a:t>
            </a:r>
          </a:p>
        </p:txBody>
      </p:sp>
      <p:sp>
        <p:nvSpPr>
          <p:cNvPr id="16" name="テキスト ボックス 15">
            <a:extLst>
              <a:ext uri="{FF2B5EF4-FFF2-40B4-BE49-F238E27FC236}">
                <a16:creationId xmlns:a16="http://schemas.microsoft.com/office/drawing/2014/main" id="{F7A4930C-3B96-6D4F-9472-45B95F08FEBB}"/>
              </a:ext>
            </a:extLst>
          </p:cNvPr>
          <p:cNvSpPr txBox="1"/>
          <p:nvPr/>
        </p:nvSpPr>
        <p:spPr>
          <a:xfrm>
            <a:off x="6935009" y="2932286"/>
            <a:ext cx="902811" cy="523220"/>
          </a:xfrm>
          <a:prstGeom prst="rect">
            <a:avLst/>
          </a:prstGeom>
          <a:noFill/>
        </p:spPr>
        <p:txBody>
          <a:bodyPr wrap="none" rtlCol="0">
            <a:spAutoFit/>
          </a:bodyPr>
          <a:lstStyle/>
          <a:p>
            <a:r>
              <a:rPr kumimoji="1" lang="ja-JP" altLang="en-US" sz="2800" b="1">
                <a:solidFill>
                  <a:srgbClr val="E06A00"/>
                </a:solidFill>
              </a:rPr>
              <a:t>腹鰭</a:t>
            </a:r>
          </a:p>
        </p:txBody>
      </p:sp>
      <p:sp>
        <p:nvSpPr>
          <p:cNvPr id="17" name="テキスト ボックス 16">
            <a:extLst>
              <a:ext uri="{FF2B5EF4-FFF2-40B4-BE49-F238E27FC236}">
                <a16:creationId xmlns:a16="http://schemas.microsoft.com/office/drawing/2014/main" id="{F390ED9E-FAE4-BD4B-BF14-2A40851BD83A}"/>
              </a:ext>
            </a:extLst>
          </p:cNvPr>
          <p:cNvSpPr txBox="1"/>
          <p:nvPr/>
        </p:nvSpPr>
        <p:spPr>
          <a:xfrm>
            <a:off x="6917185" y="5057692"/>
            <a:ext cx="595035" cy="584775"/>
          </a:xfrm>
          <a:prstGeom prst="rect">
            <a:avLst/>
          </a:prstGeom>
          <a:noFill/>
        </p:spPr>
        <p:txBody>
          <a:bodyPr wrap="none" rtlCol="0">
            <a:spAutoFit/>
          </a:bodyPr>
          <a:lstStyle/>
          <a:p>
            <a:r>
              <a:rPr lang="ja-JP" altLang="en-US" sz="3200" b="1">
                <a:solidFill>
                  <a:srgbClr val="E06A00"/>
                </a:solidFill>
              </a:rPr>
              <a:t>目</a:t>
            </a:r>
            <a:endParaRPr kumimoji="1" lang="ja-JP" altLang="en-US" sz="3200" b="1">
              <a:solidFill>
                <a:srgbClr val="E06A00"/>
              </a:solidFill>
            </a:endParaRPr>
          </a:p>
        </p:txBody>
      </p:sp>
      <p:sp>
        <p:nvSpPr>
          <p:cNvPr id="18" name="テキスト ボックス 17">
            <a:extLst>
              <a:ext uri="{FF2B5EF4-FFF2-40B4-BE49-F238E27FC236}">
                <a16:creationId xmlns:a16="http://schemas.microsoft.com/office/drawing/2014/main" id="{A7C93FBA-37E2-6840-8678-3F91B59BF058}"/>
              </a:ext>
            </a:extLst>
          </p:cNvPr>
          <p:cNvSpPr txBox="1"/>
          <p:nvPr/>
        </p:nvSpPr>
        <p:spPr>
          <a:xfrm>
            <a:off x="6917185" y="5968054"/>
            <a:ext cx="595035" cy="584775"/>
          </a:xfrm>
          <a:prstGeom prst="rect">
            <a:avLst/>
          </a:prstGeom>
          <a:noFill/>
        </p:spPr>
        <p:txBody>
          <a:bodyPr wrap="none" rtlCol="0">
            <a:spAutoFit/>
          </a:bodyPr>
          <a:lstStyle/>
          <a:p>
            <a:r>
              <a:rPr kumimoji="1" lang="ja-JP" altLang="en-US" sz="3200" b="1">
                <a:solidFill>
                  <a:srgbClr val="E06A00"/>
                </a:solidFill>
              </a:rPr>
              <a:t>口</a:t>
            </a:r>
          </a:p>
        </p:txBody>
      </p:sp>
      <p:cxnSp>
        <p:nvCxnSpPr>
          <p:cNvPr id="24" name="直線コネクタ 23">
            <a:extLst>
              <a:ext uri="{FF2B5EF4-FFF2-40B4-BE49-F238E27FC236}">
                <a16:creationId xmlns:a16="http://schemas.microsoft.com/office/drawing/2014/main" id="{B68EA789-1FF1-6545-9171-8EA1E03C72FE}"/>
              </a:ext>
            </a:extLst>
          </p:cNvPr>
          <p:cNvCxnSpPr>
            <a:cxnSpLocks/>
          </p:cNvCxnSpPr>
          <p:nvPr/>
        </p:nvCxnSpPr>
        <p:spPr>
          <a:xfrm>
            <a:off x="9927689" y="1025705"/>
            <a:ext cx="1495398" cy="0"/>
          </a:xfrm>
          <a:prstGeom prst="line">
            <a:avLst/>
          </a:prstGeom>
          <a:ln w="31750">
            <a:solidFill>
              <a:srgbClr val="454F6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98DB3BAE-29CF-E44F-AE25-8F82AA032FFE}"/>
              </a:ext>
            </a:extLst>
          </p:cNvPr>
          <p:cNvSpPr txBox="1"/>
          <p:nvPr/>
        </p:nvSpPr>
        <p:spPr>
          <a:xfrm>
            <a:off x="9927689" y="472874"/>
            <a:ext cx="1261884" cy="523220"/>
          </a:xfrm>
          <a:prstGeom prst="rect">
            <a:avLst/>
          </a:prstGeom>
          <a:noFill/>
        </p:spPr>
        <p:txBody>
          <a:bodyPr wrap="none" rtlCol="0">
            <a:spAutoFit/>
          </a:bodyPr>
          <a:lstStyle/>
          <a:p>
            <a:r>
              <a:rPr lang="ja-JP" altLang="en-US" sz="2800">
                <a:solidFill>
                  <a:srgbClr val="454F61"/>
                </a:solidFill>
              </a:rPr>
              <a:t>特徴点</a:t>
            </a:r>
            <a:endParaRPr kumimoji="1" lang="ja-JP" altLang="en-US" sz="2800">
              <a:solidFill>
                <a:srgbClr val="454F61"/>
              </a:solidFill>
            </a:endParaRPr>
          </a:p>
        </p:txBody>
      </p:sp>
      <p:sp>
        <p:nvSpPr>
          <p:cNvPr id="26" name="テキスト ボックス 25">
            <a:extLst>
              <a:ext uri="{FF2B5EF4-FFF2-40B4-BE49-F238E27FC236}">
                <a16:creationId xmlns:a16="http://schemas.microsoft.com/office/drawing/2014/main" id="{CF41A164-7720-954B-A1DF-A96B05E47AB6}"/>
              </a:ext>
            </a:extLst>
          </p:cNvPr>
          <p:cNvSpPr txBox="1"/>
          <p:nvPr/>
        </p:nvSpPr>
        <p:spPr>
          <a:xfrm>
            <a:off x="9987771" y="2418849"/>
            <a:ext cx="1083129" cy="584775"/>
          </a:xfrm>
          <a:prstGeom prst="rect">
            <a:avLst/>
          </a:prstGeom>
          <a:noFill/>
        </p:spPr>
        <p:txBody>
          <a:bodyPr wrap="square" rtlCol="0">
            <a:spAutoFit/>
          </a:bodyPr>
          <a:lstStyle/>
          <a:p>
            <a:r>
              <a:rPr lang="en-US" altLang="ja-JP" sz="3200" dirty="0">
                <a:solidFill>
                  <a:srgbClr val="454F61"/>
                </a:solidFill>
              </a:rPr>
              <a:t>5</a:t>
            </a:r>
            <a:r>
              <a:rPr lang="ja-JP" altLang="en-US" sz="3200">
                <a:solidFill>
                  <a:srgbClr val="454F61"/>
                </a:solidFill>
              </a:rPr>
              <a:t>点</a:t>
            </a:r>
            <a:endParaRPr lang="en-US" altLang="ja-JP" sz="3200" dirty="0">
              <a:solidFill>
                <a:srgbClr val="454F61"/>
              </a:solidFill>
            </a:endParaRPr>
          </a:p>
        </p:txBody>
      </p:sp>
      <p:sp>
        <p:nvSpPr>
          <p:cNvPr id="28" name="テキスト ボックス 27">
            <a:extLst>
              <a:ext uri="{FF2B5EF4-FFF2-40B4-BE49-F238E27FC236}">
                <a16:creationId xmlns:a16="http://schemas.microsoft.com/office/drawing/2014/main" id="{6C6BB588-8A86-DD45-8605-8B0D111FA990}"/>
              </a:ext>
            </a:extLst>
          </p:cNvPr>
          <p:cNvSpPr txBox="1"/>
          <p:nvPr/>
        </p:nvSpPr>
        <p:spPr>
          <a:xfrm>
            <a:off x="9987770" y="4222263"/>
            <a:ext cx="1083129" cy="584775"/>
          </a:xfrm>
          <a:prstGeom prst="rect">
            <a:avLst/>
          </a:prstGeom>
          <a:noFill/>
        </p:spPr>
        <p:txBody>
          <a:bodyPr wrap="square" rtlCol="0">
            <a:spAutoFit/>
          </a:bodyPr>
          <a:lstStyle/>
          <a:p>
            <a:r>
              <a:rPr lang="en-US" altLang="ja-JP" sz="3200" dirty="0">
                <a:solidFill>
                  <a:srgbClr val="454F61"/>
                </a:solidFill>
              </a:rPr>
              <a:t>7</a:t>
            </a:r>
            <a:r>
              <a:rPr lang="ja-JP" altLang="en-US" sz="3200">
                <a:solidFill>
                  <a:srgbClr val="454F61"/>
                </a:solidFill>
              </a:rPr>
              <a:t>点</a:t>
            </a:r>
            <a:endParaRPr lang="en-US" altLang="ja-JP" sz="3200" dirty="0">
              <a:solidFill>
                <a:srgbClr val="454F61"/>
              </a:solidFill>
            </a:endParaRPr>
          </a:p>
        </p:txBody>
      </p:sp>
      <p:sp>
        <p:nvSpPr>
          <p:cNvPr id="29" name="テキスト ボックス 28">
            <a:extLst>
              <a:ext uri="{FF2B5EF4-FFF2-40B4-BE49-F238E27FC236}">
                <a16:creationId xmlns:a16="http://schemas.microsoft.com/office/drawing/2014/main" id="{04A6FA59-0CC5-F64E-B61B-4A49F9A6A4FF}"/>
              </a:ext>
            </a:extLst>
          </p:cNvPr>
          <p:cNvSpPr txBox="1"/>
          <p:nvPr/>
        </p:nvSpPr>
        <p:spPr>
          <a:xfrm>
            <a:off x="9987770" y="5038247"/>
            <a:ext cx="1083129" cy="584775"/>
          </a:xfrm>
          <a:prstGeom prst="rect">
            <a:avLst/>
          </a:prstGeom>
          <a:noFill/>
        </p:spPr>
        <p:txBody>
          <a:bodyPr wrap="square" rtlCol="0">
            <a:spAutoFit/>
          </a:bodyPr>
          <a:lstStyle/>
          <a:p>
            <a:r>
              <a:rPr lang="en-US" altLang="ja-JP" sz="3200" dirty="0">
                <a:solidFill>
                  <a:srgbClr val="454F61"/>
                </a:solidFill>
              </a:rPr>
              <a:t>2</a:t>
            </a:r>
            <a:r>
              <a:rPr lang="ja-JP" altLang="en-US" sz="3200">
                <a:solidFill>
                  <a:srgbClr val="454F61"/>
                </a:solidFill>
              </a:rPr>
              <a:t>点</a:t>
            </a:r>
            <a:endParaRPr lang="en-US" altLang="ja-JP" sz="3200" dirty="0">
              <a:solidFill>
                <a:srgbClr val="454F61"/>
              </a:solidFill>
            </a:endParaRPr>
          </a:p>
        </p:txBody>
      </p:sp>
      <p:sp>
        <p:nvSpPr>
          <p:cNvPr id="30" name="テキスト ボックス 29">
            <a:extLst>
              <a:ext uri="{FF2B5EF4-FFF2-40B4-BE49-F238E27FC236}">
                <a16:creationId xmlns:a16="http://schemas.microsoft.com/office/drawing/2014/main" id="{DD889D91-48BF-8849-9E3A-5C61B3E3153C}"/>
              </a:ext>
            </a:extLst>
          </p:cNvPr>
          <p:cNvSpPr txBox="1"/>
          <p:nvPr/>
        </p:nvSpPr>
        <p:spPr>
          <a:xfrm>
            <a:off x="9987770" y="5910635"/>
            <a:ext cx="1083129" cy="584775"/>
          </a:xfrm>
          <a:prstGeom prst="rect">
            <a:avLst/>
          </a:prstGeom>
          <a:noFill/>
        </p:spPr>
        <p:txBody>
          <a:bodyPr wrap="square" rtlCol="0">
            <a:spAutoFit/>
          </a:bodyPr>
          <a:lstStyle/>
          <a:p>
            <a:r>
              <a:rPr lang="en-US" altLang="ja-JP" sz="3200" dirty="0">
                <a:solidFill>
                  <a:srgbClr val="454F61"/>
                </a:solidFill>
              </a:rPr>
              <a:t>1</a:t>
            </a:r>
            <a:r>
              <a:rPr lang="ja-JP" altLang="en-US" sz="3200">
                <a:solidFill>
                  <a:srgbClr val="454F61"/>
                </a:solidFill>
              </a:rPr>
              <a:t>点</a:t>
            </a:r>
            <a:endParaRPr lang="en-US" altLang="ja-JP" sz="3200" dirty="0">
              <a:solidFill>
                <a:srgbClr val="454F61"/>
              </a:solidFill>
            </a:endParaRPr>
          </a:p>
        </p:txBody>
      </p:sp>
      <p:sp>
        <p:nvSpPr>
          <p:cNvPr id="9" name="右中かっこ 8">
            <a:extLst>
              <a:ext uri="{FF2B5EF4-FFF2-40B4-BE49-F238E27FC236}">
                <a16:creationId xmlns:a16="http://schemas.microsoft.com/office/drawing/2014/main" id="{DC59566D-32E0-2C45-8BA3-74AEFE65E0D3}"/>
              </a:ext>
            </a:extLst>
          </p:cNvPr>
          <p:cNvSpPr/>
          <p:nvPr/>
        </p:nvSpPr>
        <p:spPr>
          <a:xfrm>
            <a:off x="9278144" y="1324180"/>
            <a:ext cx="418300" cy="2631840"/>
          </a:xfrm>
          <a:prstGeom prst="rightBrace">
            <a:avLst>
              <a:gd name="adj1" fmla="val 47369"/>
              <a:gd name="adj2" fmla="val 50620"/>
            </a:avLst>
          </a:prstGeom>
          <a:ln w="28575">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左大かっこ 10">
            <a:extLst>
              <a:ext uri="{FF2B5EF4-FFF2-40B4-BE49-F238E27FC236}">
                <a16:creationId xmlns:a16="http://schemas.microsoft.com/office/drawing/2014/main" id="{F6AA6879-71AA-D84B-9A40-3A1E4E41C622}"/>
              </a:ext>
            </a:extLst>
          </p:cNvPr>
          <p:cNvSpPr/>
          <p:nvPr/>
        </p:nvSpPr>
        <p:spPr>
          <a:xfrm rot="6580481">
            <a:off x="2635158" y="2021011"/>
            <a:ext cx="194489" cy="1238192"/>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左大かっこ 32">
            <a:extLst>
              <a:ext uri="{FF2B5EF4-FFF2-40B4-BE49-F238E27FC236}">
                <a16:creationId xmlns:a16="http://schemas.microsoft.com/office/drawing/2014/main" id="{53429C22-BE0F-8B47-8C5D-F7D02D11BC4D}"/>
              </a:ext>
            </a:extLst>
          </p:cNvPr>
          <p:cNvSpPr/>
          <p:nvPr/>
        </p:nvSpPr>
        <p:spPr>
          <a:xfrm rot="7281670">
            <a:off x="3758657" y="2615399"/>
            <a:ext cx="215390" cy="1096015"/>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左大かっこ 33">
            <a:extLst>
              <a:ext uri="{FF2B5EF4-FFF2-40B4-BE49-F238E27FC236}">
                <a16:creationId xmlns:a16="http://schemas.microsoft.com/office/drawing/2014/main" id="{37B4D00F-CC68-DB44-916C-5237EB34CAB5}"/>
              </a:ext>
            </a:extLst>
          </p:cNvPr>
          <p:cNvSpPr/>
          <p:nvPr/>
        </p:nvSpPr>
        <p:spPr>
          <a:xfrm rot="16200000">
            <a:off x="2336518" y="5185978"/>
            <a:ext cx="145927" cy="585543"/>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B3488E54-57C5-5B4A-A994-B1AE36C708D5}"/>
              </a:ext>
            </a:extLst>
          </p:cNvPr>
          <p:cNvSpPr/>
          <p:nvPr/>
        </p:nvSpPr>
        <p:spPr>
          <a:xfrm rot="14413636">
            <a:off x="3668838" y="4316603"/>
            <a:ext cx="158548" cy="1116654"/>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372AC7AF-1A80-E748-84FC-86D9AAE452A2}"/>
              </a:ext>
            </a:extLst>
          </p:cNvPr>
          <p:cNvSpPr/>
          <p:nvPr/>
        </p:nvSpPr>
        <p:spPr>
          <a:xfrm rot="10800000">
            <a:off x="5541025" y="3634492"/>
            <a:ext cx="213936" cy="1325562"/>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EB9CAE1B-6AD7-A545-8553-187EAC7ACE9C}"/>
              </a:ext>
            </a:extLst>
          </p:cNvPr>
          <p:cNvSpPr/>
          <p:nvPr/>
        </p:nvSpPr>
        <p:spPr>
          <a:xfrm rot="14102417">
            <a:off x="2447461" y="3615192"/>
            <a:ext cx="213936" cy="1325562"/>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左大かっこ 47">
            <a:extLst>
              <a:ext uri="{FF2B5EF4-FFF2-40B4-BE49-F238E27FC236}">
                <a16:creationId xmlns:a16="http://schemas.microsoft.com/office/drawing/2014/main" id="{CB26B519-9E64-6C4D-83A9-F49CE6D831C7}"/>
              </a:ext>
            </a:extLst>
          </p:cNvPr>
          <p:cNvSpPr/>
          <p:nvPr/>
        </p:nvSpPr>
        <p:spPr>
          <a:xfrm rot="1902294">
            <a:off x="851953" y="3549104"/>
            <a:ext cx="124359" cy="323542"/>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B07245C6-0F97-2B45-B089-5354929860A7}"/>
              </a:ext>
            </a:extLst>
          </p:cNvPr>
          <p:cNvSpPr txBox="1"/>
          <p:nvPr/>
        </p:nvSpPr>
        <p:spPr>
          <a:xfrm>
            <a:off x="9850745" y="1917283"/>
            <a:ext cx="1415772" cy="461665"/>
          </a:xfrm>
          <a:prstGeom prst="rect">
            <a:avLst/>
          </a:prstGeom>
          <a:noFill/>
        </p:spPr>
        <p:txBody>
          <a:bodyPr wrap="none" rtlCol="0">
            <a:spAutoFit/>
          </a:bodyPr>
          <a:lstStyle/>
          <a:p>
            <a:r>
              <a:rPr kumimoji="1" lang="ja-JP" altLang="en-US" sz="2400">
                <a:solidFill>
                  <a:srgbClr val="454F61"/>
                </a:solidFill>
              </a:rPr>
              <a:t>それぞれ</a:t>
            </a:r>
          </a:p>
        </p:txBody>
      </p:sp>
      <p:sp>
        <p:nvSpPr>
          <p:cNvPr id="39" name="左大かっこ 38">
            <a:extLst>
              <a:ext uri="{FF2B5EF4-FFF2-40B4-BE49-F238E27FC236}">
                <a16:creationId xmlns:a16="http://schemas.microsoft.com/office/drawing/2014/main" id="{E09370CD-733B-BD4B-B923-B537E267AF94}"/>
              </a:ext>
            </a:extLst>
          </p:cNvPr>
          <p:cNvSpPr/>
          <p:nvPr/>
        </p:nvSpPr>
        <p:spPr>
          <a:xfrm>
            <a:off x="475043" y="4340980"/>
            <a:ext cx="124359" cy="323542"/>
          </a:xfrm>
          <a:prstGeom prst="leftBracket">
            <a:avLst>
              <a:gd name="adj" fmla="val 0"/>
            </a:avLst>
          </a:prstGeom>
          <a:ln w="44450">
            <a:solidFill>
              <a:srgbClr val="E06A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タイトル 1">
            <a:extLst>
              <a:ext uri="{FF2B5EF4-FFF2-40B4-BE49-F238E27FC236}">
                <a16:creationId xmlns:a16="http://schemas.microsoft.com/office/drawing/2014/main" id="{FBA51497-7681-3049-84DF-0F61CB5487F8}"/>
              </a:ext>
            </a:extLst>
          </p:cNvPr>
          <p:cNvSpPr>
            <a:spLocks noGrp="1"/>
          </p:cNvSpPr>
          <p:nvPr>
            <p:ph type="title"/>
          </p:nvPr>
        </p:nvSpPr>
        <p:spPr>
          <a:xfrm>
            <a:off x="315911" y="37958"/>
            <a:ext cx="10515600" cy="1325563"/>
          </a:xfrm>
        </p:spPr>
        <p:txBody>
          <a:bodyPr/>
          <a:lstStyle/>
          <a:p>
            <a:r>
              <a:rPr lang="ja-JP" altLang="en-US" b="1">
                <a:solidFill>
                  <a:srgbClr val="E06A00"/>
                </a:solidFill>
              </a:rPr>
              <a:t>本研究で定義した特徴点（</a:t>
            </a:r>
            <a:r>
              <a:rPr lang="en-US" altLang="ja-JP" b="1" dirty="0">
                <a:solidFill>
                  <a:srgbClr val="E06A00"/>
                </a:solidFill>
              </a:rPr>
              <a:t>2/2</a:t>
            </a:r>
            <a:r>
              <a:rPr lang="ja-JP" altLang="en-US" b="1">
                <a:solidFill>
                  <a:srgbClr val="E06A00"/>
                </a:solidFill>
              </a:rPr>
              <a:t>）</a:t>
            </a:r>
            <a:endParaRPr kumimoji="1" lang="ja-JP" altLang="en-US" b="1">
              <a:solidFill>
                <a:srgbClr val="E06A00"/>
              </a:solidFill>
            </a:endParaRPr>
          </a:p>
        </p:txBody>
      </p:sp>
    </p:spTree>
    <p:extLst>
      <p:ext uri="{BB962C8B-B14F-4D97-AF65-F5344CB8AC3E}">
        <p14:creationId xmlns:p14="http://schemas.microsoft.com/office/powerpoint/2010/main" val="36636220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13960</TotalTime>
  <Words>3015</Words>
  <Application>Microsoft Macintosh PowerPoint</Application>
  <PresentationFormat>ワイド画面</PresentationFormat>
  <Paragraphs>410</Paragraphs>
  <Slides>41</Slides>
  <Notes>39</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41</vt:i4>
      </vt:variant>
    </vt:vector>
  </HeadingPairs>
  <TitlesOfParts>
    <vt:vector size="45" baseType="lpstr">
      <vt:lpstr>游ゴシック</vt:lpstr>
      <vt:lpstr>游ゴシック Light</vt:lpstr>
      <vt:lpstr>Arial</vt:lpstr>
      <vt:lpstr>Office テーマ</vt:lpstr>
      <vt:lpstr>魚を対象とした1枚の写真からの デフォルメされた3Dモデル生成 </vt:lpstr>
      <vt:lpstr>背景</vt:lpstr>
      <vt:lpstr>背景</vt:lpstr>
      <vt:lpstr>目的</vt:lpstr>
      <vt:lpstr>使用技術</vt:lpstr>
      <vt:lpstr>PowerPoint プレゼンテーション</vt:lpstr>
      <vt:lpstr>システム概要</vt:lpstr>
      <vt:lpstr>本研究で定義した特徴点（1/2）</vt:lpstr>
      <vt:lpstr>本研究で定義した特徴点（2/2）</vt:lpstr>
      <vt:lpstr>PowerPoint プレゼンテーション</vt:lpstr>
      <vt:lpstr>対象とする体型のタイプ</vt:lpstr>
      <vt:lpstr>結果 : マグロ</vt:lpstr>
      <vt:lpstr>PowerPoint プレゼンテーション</vt:lpstr>
      <vt:lpstr>初期画面</vt:lpstr>
      <vt:lpstr>特徴点入力画面</vt:lpstr>
      <vt:lpstr>体型のタイプの入力画面</vt:lpstr>
      <vt:lpstr>生成した3Dモデルの表示画面</vt:lpstr>
      <vt:lpstr>図鑑</vt:lpstr>
      <vt:lpstr>まとめ</vt:lpstr>
      <vt:lpstr>謝辞</vt:lpstr>
      <vt:lpstr>PowerPoint プレゼンテーション</vt:lpstr>
      <vt:lpstr>結果 : カワハギ</vt:lpstr>
      <vt:lpstr>結果 : ブリ</vt:lpstr>
      <vt:lpstr>結果 : アジ</vt:lpstr>
      <vt:lpstr>結果 : フグ</vt:lpstr>
      <vt:lpstr>結果 : タラ</vt:lpstr>
      <vt:lpstr>結果 : チゴダラ</vt:lpstr>
      <vt:lpstr>結果 : サケ</vt:lpstr>
      <vt:lpstr>結果 : キンメダイ</vt:lpstr>
      <vt:lpstr>HTML</vt:lpstr>
      <vt:lpstr>CSS</vt:lpstr>
      <vt:lpstr>JavaScript</vt:lpstr>
      <vt:lpstr>3Dモデルの色を変えたもの</vt:lpstr>
      <vt:lpstr>特徴点→マグロ、体型→カワハギ</vt:lpstr>
      <vt:lpstr>使用技術</vt:lpstr>
      <vt:lpstr>使用技術</vt:lpstr>
      <vt:lpstr>使用技術</vt:lpstr>
      <vt:lpstr>どのように使うか</vt:lpstr>
      <vt:lpstr>用語説明</vt:lpstr>
      <vt:lpstr>用語説明</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竹田　星南</dc:creator>
  <cp:lastModifiedBy>竹田　星南</cp:lastModifiedBy>
  <cp:revision>337</cp:revision>
  <cp:lastPrinted>2021-02-03T05:34:33Z</cp:lastPrinted>
  <dcterms:created xsi:type="dcterms:W3CDTF">2021-01-17T08:07:21Z</dcterms:created>
  <dcterms:modified xsi:type="dcterms:W3CDTF">2021-02-07T07:38:07Z</dcterms:modified>
</cp:coreProperties>
</file>